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5" r:id="rId4"/>
  </p:sldMasterIdLst>
  <p:notesMasterIdLst>
    <p:notesMasterId r:id="rId17"/>
  </p:notesMasterIdLst>
  <p:sldIdLst>
    <p:sldId id="557" r:id="rId5"/>
    <p:sldId id="430" r:id="rId6"/>
    <p:sldId id="552" r:id="rId7"/>
    <p:sldId id="564" r:id="rId8"/>
    <p:sldId id="563" r:id="rId9"/>
    <p:sldId id="422" r:id="rId10"/>
    <p:sldId id="566" r:id="rId11"/>
    <p:sldId id="547" r:id="rId12"/>
    <p:sldId id="538" r:id="rId13"/>
    <p:sldId id="390" r:id="rId14"/>
    <p:sldId id="436" r:id="rId15"/>
    <p:sldId id="554" r:id="rId16"/>
  </p:sldIdLst>
  <p:sldSz cx="9144000" cy="5143500" type="screen16x9"/>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snapToObjects="1">
      <p:cViewPr varScale="1">
        <p:scale>
          <a:sx n="149" d="100"/>
          <a:sy n="149" d="100"/>
        </p:scale>
        <p:origin x="366" y="12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42E93-6D08-4A9E-834D-6DC173F511E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55D539E-9E5F-45CD-A709-33E6E9A78458}">
      <dgm:prSet/>
      <dgm:spPr/>
      <dgm:t>
        <a:bodyPr/>
        <a:lstStyle/>
        <a:p>
          <a:r>
            <a:rPr lang="pt-BR" b="0" i="0"/>
            <a:t>● Informa que as partes envolvidas reconhecem o conteúdo econômico dos tokens, indicando o seu valor;</a:t>
          </a:r>
          <a:endParaRPr lang="en-US"/>
        </a:p>
      </dgm:t>
    </dgm:pt>
    <dgm:pt modelId="{7792993E-67FE-4BBF-AF9E-A3449EFCA6DF}" type="parTrans" cxnId="{7A2F6F1E-DF54-45E1-8E2C-5E8CEE214838}">
      <dgm:prSet/>
      <dgm:spPr/>
      <dgm:t>
        <a:bodyPr/>
        <a:lstStyle/>
        <a:p>
          <a:endParaRPr lang="en-US"/>
        </a:p>
      </dgm:t>
    </dgm:pt>
    <dgm:pt modelId="{79D1C713-B21F-4250-B4DE-F0B4EB08F06E}" type="sibTrans" cxnId="{7A2F6F1E-DF54-45E1-8E2C-5E8CEE214838}">
      <dgm:prSet/>
      <dgm:spPr/>
      <dgm:t>
        <a:bodyPr/>
        <a:lstStyle/>
        <a:p>
          <a:endParaRPr lang="en-US"/>
        </a:p>
      </dgm:t>
    </dgm:pt>
    <dgm:pt modelId="{49D0226A-F0AF-445E-84E7-1FAB4CB0B1A5}">
      <dgm:prSet/>
      <dgm:spPr/>
      <dgm:t>
        <a:bodyPr/>
        <a:lstStyle/>
        <a:p>
          <a:r>
            <a:rPr lang="pt-BR" b="0" i="0"/>
            <a:t>● Ressalta que os tokens ou criptoativos não representam direitos sobre o imóvel permutado;</a:t>
          </a:r>
          <a:endParaRPr lang="en-US"/>
        </a:p>
      </dgm:t>
    </dgm:pt>
    <dgm:pt modelId="{3A3809C5-73AA-462E-A96B-14D0BCB64193}" type="parTrans" cxnId="{F0843B6E-C5B2-4286-85BC-C0DA6DB9B1AD}">
      <dgm:prSet/>
      <dgm:spPr/>
      <dgm:t>
        <a:bodyPr/>
        <a:lstStyle/>
        <a:p>
          <a:endParaRPr lang="en-US"/>
        </a:p>
      </dgm:t>
    </dgm:pt>
    <dgm:pt modelId="{FEFE7A0D-ED3B-4520-8F0B-740C30FF5809}" type="sibTrans" cxnId="{F0843B6E-C5B2-4286-85BC-C0DA6DB9B1AD}">
      <dgm:prSet/>
      <dgm:spPr/>
      <dgm:t>
        <a:bodyPr/>
        <a:lstStyle/>
        <a:p>
          <a:endParaRPr lang="en-US"/>
        </a:p>
      </dgm:t>
    </dgm:pt>
    <dgm:pt modelId="{942432FF-7E99-4E6E-8461-02772548270F}">
      <dgm:prSet/>
      <dgm:spPr/>
      <dgm:t>
        <a:bodyPr/>
        <a:lstStyle/>
        <a:p>
          <a:r>
            <a:rPr lang="pt-BR" b="0" i="0"/>
            <a:t>● Exige “razoável equivalência econômica” de valor nos criptoativos e no imóvel envolvidos na permuta;</a:t>
          </a:r>
          <a:endParaRPr lang="en-US"/>
        </a:p>
      </dgm:t>
    </dgm:pt>
    <dgm:pt modelId="{EC8DFD37-AFB3-445D-9A7F-1679374D367F}" type="parTrans" cxnId="{4D104D19-1FA6-4D5F-9F96-5CF2B5D5C831}">
      <dgm:prSet/>
      <dgm:spPr/>
      <dgm:t>
        <a:bodyPr/>
        <a:lstStyle/>
        <a:p>
          <a:endParaRPr lang="en-US"/>
        </a:p>
      </dgm:t>
    </dgm:pt>
    <dgm:pt modelId="{AAB6C222-4FAA-4F95-B014-7D01644F49F0}" type="sibTrans" cxnId="{4D104D19-1FA6-4D5F-9F96-5CF2B5D5C831}">
      <dgm:prSet/>
      <dgm:spPr/>
      <dgm:t>
        <a:bodyPr/>
        <a:lstStyle/>
        <a:p>
          <a:endParaRPr lang="en-US"/>
        </a:p>
      </dgm:t>
    </dgm:pt>
    <dgm:pt modelId="{5ED63FAE-1C0E-4E79-AABB-C9B77C480C74}">
      <dgm:prSet/>
      <dgm:spPr/>
      <dgm:t>
        <a:bodyPr/>
        <a:lstStyle/>
        <a:p>
          <a:r>
            <a:rPr lang="pt-BR" b="0" i="0"/>
            <a:t>●  Exige que os tokens ou criptoativos não contenham endereço que indiquem que o seu conteúdo se refere aos direitos de propriedade sobre o imóvel permutado;</a:t>
          </a:r>
          <a:endParaRPr lang="en-US"/>
        </a:p>
      </dgm:t>
    </dgm:pt>
    <dgm:pt modelId="{9016FCCF-E4CC-43BB-83B4-91E22E5FC7A5}" type="parTrans" cxnId="{FA974475-916D-4388-A331-60F61CAF34D9}">
      <dgm:prSet/>
      <dgm:spPr/>
      <dgm:t>
        <a:bodyPr/>
        <a:lstStyle/>
        <a:p>
          <a:endParaRPr lang="en-US"/>
        </a:p>
      </dgm:t>
    </dgm:pt>
    <dgm:pt modelId="{1CE6649B-B1DC-48BC-9396-AC825FC4896F}" type="sibTrans" cxnId="{FA974475-916D-4388-A331-60F61CAF34D9}">
      <dgm:prSet/>
      <dgm:spPr/>
      <dgm:t>
        <a:bodyPr/>
        <a:lstStyle/>
        <a:p>
          <a:endParaRPr lang="en-US"/>
        </a:p>
      </dgm:t>
    </dgm:pt>
    <dgm:pt modelId="{82AB10A9-A9DE-4244-888B-2834418C16F1}">
      <dgm:prSet/>
      <dgm:spPr/>
      <dgm:t>
        <a:bodyPr/>
        <a:lstStyle/>
        <a:p>
          <a:r>
            <a:rPr lang="pt-BR" b="0" i="0"/>
            <a:t>●  Exige que todos os atos com criptoativos sejam comunicados ao Conselho de Controle de Atividades Financeiras – COAF, como prevê o Prov. nº 88/2019 do Conselho Nacional de Justiça.</a:t>
          </a:r>
          <a:endParaRPr lang="en-US"/>
        </a:p>
      </dgm:t>
    </dgm:pt>
    <dgm:pt modelId="{2EF1C490-81C8-4C2F-A264-D79A949590CA}" type="parTrans" cxnId="{0470F0E9-6A21-4A6D-A3D6-1C2B4D3BFE08}">
      <dgm:prSet/>
      <dgm:spPr/>
      <dgm:t>
        <a:bodyPr/>
        <a:lstStyle/>
        <a:p>
          <a:endParaRPr lang="en-US"/>
        </a:p>
      </dgm:t>
    </dgm:pt>
    <dgm:pt modelId="{F5607023-593A-4B4D-938E-330E641AD0D6}" type="sibTrans" cxnId="{0470F0E9-6A21-4A6D-A3D6-1C2B4D3BFE08}">
      <dgm:prSet/>
      <dgm:spPr/>
      <dgm:t>
        <a:bodyPr/>
        <a:lstStyle/>
        <a:p>
          <a:endParaRPr lang="en-US"/>
        </a:p>
      </dgm:t>
    </dgm:pt>
    <dgm:pt modelId="{4831D101-4D55-4184-A6DF-9E02CC2B70C9}" type="pres">
      <dgm:prSet presAssocID="{39B42E93-6D08-4A9E-834D-6DC173F511E6}" presName="vert0" presStyleCnt="0">
        <dgm:presLayoutVars>
          <dgm:dir/>
          <dgm:animOne val="branch"/>
          <dgm:animLvl val="lvl"/>
        </dgm:presLayoutVars>
      </dgm:prSet>
      <dgm:spPr/>
    </dgm:pt>
    <dgm:pt modelId="{6E6CECA6-204D-4EF3-B44A-3E1A42CB1174}" type="pres">
      <dgm:prSet presAssocID="{B55D539E-9E5F-45CD-A709-33E6E9A78458}" presName="thickLine" presStyleLbl="alignNode1" presStyleIdx="0" presStyleCnt="5"/>
      <dgm:spPr/>
    </dgm:pt>
    <dgm:pt modelId="{1B082818-1F80-481F-A239-F23B37D72060}" type="pres">
      <dgm:prSet presAssocID="{B55D539E-9E5F-45CD-A709-33E6E9A78458}" presName="horz1" presStyleCnt="0"/>
      <dgm:spPr/>
    </dgm:pt>
    <dgm:pt modelId="{C4B168EF-51B5-44D9-83E1-1B02BCC0CDB2}" type="pres">
      <dgm:prSet presAssocID="{B55D539E-9E5F-45CD-A709-33E6E9A78458}" presName="tx1" presStyleLbl="revTx" presStyleIdx="0" presStyleCnt="5"/>
      <dgm:spPr/>
    </dgm:pt>
    <dgm:pt modelId="{86AA67B1-E968-4E90-8933-6F7DD4E928AE}" type="pres">
      <dgm:prSet presAssocID="{B55D539E-9E5F-45CD-A709-33E6E9A78458}" presName="vert1" presStyleCnt="0"/>
      <dgm:spPr/>
    </dgm:pt>
    <dgm:pt modelId="{D8F99FB2-F704-49CD-A58B-08D730D2F3F7}" type="pres">
      <dgm:prSet presAssocID="{49D0226A-F0AF-445E-84E7-1FAB4CB0B1A5}" presName="thickLine" presStyleLbl="alignNode1" presStyleIdx="1" presStyleCnt="5"/>
      <dgm:spPr/>
    </dgm:pt>
    <dgm:pt modelId="{3CCEAC10-AEAA-41B4-8B5B-DF112274BDCF}" type="pres">
      <dgm:prSet presAssocID="{49D0226A-F0AF-445E-84E7-1FAB4CB0B1A5}" presName="horz1" presStyleCnt="0"/>
      <dgm:spPr/>
    </dgm:pt>
    <dgm:pt modelId="{70DAC2F5-B0EB-420C-8248-4D65BA2BB0C0}" type="pres">
      <dgm:prSet presAssocID="{49D0226A-F0AF-445E-84E7-1FAB4CB0B1A5}" presName="tx1" presStyleLbl="revTx" presStyleIdx="1" presStyleCnt="5"/>
      <dgm:spPr/>
    </dgm:pt>
    <dgm:pt modelId="{5CCEFD5B-A355-4165-9C4F-B768FC6E2B75}" type="pres">
      <dgm:prSet presAssocID="{49D0226A-F0AF-445E-84E7-1FAB4CB0B1A5}" presName="vert1" presStyleCnt="0"/>
      <dgm:spPr/>
    </dgm:pt>
    <dgm:pt modelId="{074BE4D4-BD71-4444-B040-2DDCE1C039F5}" type="pres">
      <dgm:prSet presAssocID="{942432FF-7E99-4E6E-8461-02772548270F}" presName="thickLine" presStyleLbl="alignNode1" presStyleIdx="2" presStyleCnt="5"/>
      <dgm:spPr/>
    </dgm:pt>
    <dgm:pt modelId="{F55CAFC9-93B3-4B4E-9BC5-5399AFDD0285}" type="pres">
      <dgm:prSet presAssocID="{942432FF-7E99-4E6E-8461-02772548270F}" presName="horz1" presStyleCnt="0"/>
      <dgm:spPr/>
    </dgm:pt>
    <dgm:pt modelId="{FFCDFB0F-B731-42F2-96D0-3CCDCE7C7BE5}" type="pres">
      <dgm:prSet presAssocID="{942432FF-7E99-4E6E-8461-02772548270F}" presName="tx1" presStyleLbl="revTx" presStyleIdx="2" presStyleCnt="5"/>
      <dgm:spPr/>
    </dgm:pt>
    <dgm:pt modelId="{C93B91ED-D126-4BCA-823C-D5D22B0A5F5A}" type="pres">
      <dgm:prSet presAssocID="{942432FF-7E99-4E6E-8461-02772548270F}" presName="vert1" presStyleCnt="0"/>
      <dgm:spPr/>
    </dgm:pt>
    <dgm:pt modelId="{A8F3BF7F-6574-4239-913E-DDAA746362A5}" type="pres">
      <dgm:prSet presAssocID="{5ED63FAE-1C0E-4E79-AABB-C9B77C480C74}" presName="thickLine" presStyleLbl="alignNode1" presStyleIdx="3" presStyleCnt="5"/>
      <dgm:spPr/>
    </dgm:pt>
    <dgm:pt modelId="{D7CAF033-9305-4D6C-9DAE-9F6DE08BBFBD}" type="pres">
      <dgm:prSet presAssocID="{5ED63FAE-1C0E-4E79-AABB-C9B77C480C74}" presName="horz1" presStyleCnt="0"/>
      <dgm:spPr/>
    </dgm:pt>
    <dgm:pt modelId="{AD546032-59CA-437A-972F-F62B9D9F6149}" type="pres">
      <dgm:prSet presAssocID="{5ED63FAE-1C0E-4E79-AABB-C9B77C480C74}" presName="tx1" presStyleLbl="revTx" presStyleIdx="3" presStyleCnt="5"/>
      <dgm:spPr/>
    </dgm:pt>
    <dgm:pt modelId="{79B40402-54F6-40B3-A953-EEF82DC2C0CF}" type="pres">
      <dgm:prSet presAssocID="{5ED63FAE-1C0E-4E79-AABB-C9B77C480C74}" presName="vert1" presStyleCnt="0"/>
      <dgm:spPr/>
    </dgm:pt>
    <dgm:pt modelId="{24494898-DEEC-458B-8837-F0E01F18942E}" type="pres">
      <dgm:prSet presAssocID="{82AB10A9-A9DE-4244-888B-2834418C16F1}" presName="thickLine" presStyleLbl="alignNode1" presStyleIdx="4" presStyleCnt="5"/>
      <dgm:spPr/>
    </dgm:pt>
    <dgm:pt modelId="{B10D9E5D-9D09-40D3-A2FA-90B72F880C8C}" type="pres">
      <dgm:prSet presAssocID="{82AB10A9-A9DE-4244-888B-2834418C16F1}" presName="horz1" presStyleCnt="0"/>
      <dgm:spPr/>
    </dgm:pt>
    <dgm:pt modelId="{047AE7C3-252A-4C92-9A75-3EFD7B99DFA1}" type="pres">
      <dgm:prSet presAssocID="{82AB10A9-A9DE-4244-888B-2834418C16F1}" presName="tx1" presStyleLbl="revTx" presStyleIdx="4" presStyleCnt="5"/>
      <dgm:spPr/>
    </dgm:pt>
    <dgm:pt modelId="{274C4862-F324-417C-AD77-6D5C6FC8E89D}" type="pres">
      <dgm:prSet presAssocID="{82AB10A9-A9DE-4244-888B-2834418C16F1}" presName="vert1" presStyleCnt="0"/>
      <dgm:spPr/>
    </dgm:pt>
  </dgm:ptLst>
  <dgm:cxnLst>
    <dgm:cxn modelId="{4D104D19-1FA6-4D5F-9F96-5CF2B5D5C831}" srcId="{39B42E93-6D08-4A9E-834D-6DC173F511E6}" destId="{942432FF-7E99-4E6E-8461-02772548270F}" srcOrd="2" destOrd="0" parTransId="{EC8DFD37-AFB3-445D-9A7F-1679374D367F}" sibTransId="{AAB6C222-4FAA-4F95-B014-7D01644F49F0}"/>
    <dgm:cxn modelId="{7A2F6F1E-DF54-45E1-8E2C-5E8CEE214838}" srcId="{39B42E93-6D08-4A9E-834D-6DC173F511E6}" destId="{B55D539E-9E5F-45CD-A709-33E6E9A78458}" srcOrd="0" destOrd="0" parTransId="{7792993E-67FE-4BBF-AF9E-A3449EFCA6DF}" sibTransId="{79D1C713-B21F-4250-B4DE-F0B4EB08F06E}"/>
    <dgm:cxn modelId="{2919B534-B088-4F56-8843-6BC9D5F13A00}" type="presOf" srcId="{942432FF-7E99-4E6E-8461-02772548270F}" destId="{FFCDFB0F-B731-42F2-96D0-3CCDCE7C7BE5}" srcOrd="0" destOrd="0" presId="urn:microsoft.com/office/officeart/2008/layout/LinedList"/>
    <dgm:cxn modelId="{0EC4E94D-E7DA-4E3D-AE92-54B6E04F5604}" type="presOf" srcId="{B55D539E-9E5F-45CD-A709-33E6E9A78458}" destId="{C4B168EF-51B5-44D9-83E1-1B02BCC0CDB2}" srcOrd="0" destOrd="0" presId="urn:microsoft.com/office/officeart/2008/layout/LinedList"/>
    <dgm:cxn modelId="{F0843B6E-C5B2-4286-85BC-C0DA6DB9B1AD}" srcId="{39B42E93-6D08-4A9E-834D-6DC173F511E6}" destId="{49D0226A-F0AF-445E-84E7-1FAB4CB0B1A5}" srcOrd="1" destOrd="0" parTransId="{3A3809C5-73AA-462E-A96B-14D0BCB64193}" sibTransId="{FEFE7A0D-ED3B-4520-8F0B-740C30FF5809}"/>
    <dgm:cxn modelId="{FA974475-916D-4388-A331-60F61CAF34D9}" srcId="{39B42E93-6D08-4A9E-834D-6DC173F511E6}" destId="{5ED63FAE-1C0E-4E79-AABB-C9B77C480C74}" srcOrd="3" destOrd="0" parTransId="{9016FCCF-E4CC-43BB-83B4-91E22E5FC7A5}" sibTransId="{1CE6649B-B1DC-48BC-9396-AC825FC4896F}"/>
    <dgm:cxn modelId="{34B49279-72D8-4BD6-9A68-527B043CD634}" type="presOf" srcId="{39B42E93-6D08-4A9E-834D-6DC173F511E6}" destId="{4831D101-4D55-4184-A6DF-9E02CC2B70C9}" srcOrd="0" destOrd="0" presId="urn:microsoft.com/office/officeart/2008/layout/LinedList"/>
    <dgm:cxn modelId="{36587AA9-A07C-43B2-946C-40A8F729A357}" type="presOf" srcId="{49D0226A-F0AF-445E-84E7-1FAB4CB0B1A5}" destId="{70DAC2F5-B0EB-420C-8248-4D65BA2BB0C0}" srcOrd="0" destOrd="0" presId="urn:microsoft.com/office/officeart/2008/layout/LinedList"/>
    <dgm:cxn modelId="{3CC439C7-9DC7-4587-BA60-AB541C4C93CE}" type="presOf" srcId="{5ED63FAE-1C0E-4E79-AABB-C9B77C480C74}" destId="{AD546032-59CA-437A-972F-F62B9D9F6149}" srcOrd="0" destOrd="0" presId="urn:microsoft.com/office/officeart/2008/layout/LinedList"/>
    <dgm:cxn modelId="{A3EC57E1-B807-4189-938B-B2E3318D34FC}" type="presOf" srcId="{82AB10A9-A9DE-4244-888B-2834418C16F1}" destId="{047AE7C3-252A-4C92-9A75-3EFD7B99DFA1}" srcOrd="0" destOrd="0" presId="urn:microsoft.com/office/officeart/2008/layout/LinedList"/>
    <dgm:cxn modelId="{0470F0E9-6A21-4A6D-A3D6-1C2B4D3BFE08}" srcId="{39B42E93-6D08-4A9E-834D-6DC173F511E6}" destId="{82AB10A9-A9DE-4244-888B-2834418C16F1}" srcOrd="4" destOrd="0" parTransId="{2EF1C490-81C8-4C2F-A264-D79A949590CA}" sibTransId="{F5607023-593A-4B4D-938E-330E641AD0D6}"/>
    <dgm:cxn modelId="{747C655F-52BB-4BFA-997B-4DB546A547C4}" type="presParOf" srcId="{4831D101-4D55-4184-A6DF-9E02CC2B70C9}" destId="{6E6CECA6-204D-4EF3-B44A-3E1A42CB1174}" srcOrd="0" destOrd="0" presId="urn:microsoft.com/office/officeart/2008/layout/LinedList"/>
    <dgm:cxn modelId="{C2DA2DE6-D065-409C-A662-257AD6AC772C}" type="presParOf" srcId="{4831D101-4D55-4184-A6DF-9E02CC2B70C9}" destId="{1B082818-1F80-481F-A239-F23B37D72060}" srcOrd="1" destOrd="0" presId="urn:microsoft.com/office/officeart/2008/layout/LinedList"/>
    <dgm:cxn modelId="{3B59B667-E00C-444A-83EB-C768E328C547}" type="presParOf" srcId="{1B082818-1F80-481F-A239-F23B37D72060}" destId="{C4B168EF-51B5-44D9-83E1-1B02BCC0CDB2}" srcOrd="0" destOrd="0" presId="urn:microsoft.com/office/officeart/2008/layout/LinedList"/>
    <dgm:cxn modelId="{9DC8A3E6-DD0E-4CAF-A94B-F52EEF6929D9}" type="presParOf" srcId="{1B082818-1F80-481F-A239-F23B37D72060}" destId="{86AA67B1-E968-4E90-8933-6F7DD4E928AE}" srcOrd="1" destOrd="0" presId="urn:microsoft.com/office/officeart/2008/layout/LinedList"/>
    <dgm:cxn modelId="{B0A0008C-9C9A-421C-B43B-71D50548FC09}" type="presParOf" srcId="{4831D101-4D55-4184-A6DF-9E02CC2B70C9}" destId="{D8F99FB2-F704-49CD-A58B-08D730D2F3F7}" srcOrd="2" destOrd="0" presId="urn:microsoft.com/office/officeart/2008/layout/LinedList"/>
    <dgm:cxn modelId="{977345DE-3DA1-428A-A68A-BC68A7E68F94}" type="presParOf" srcId="{4831D101-4D55-4184-A6DF-9E02CC2B70C9}" destId="{3CCEAC10-AEAA-41B4-8B5B-DF112274BDCF}" srcOrd="3" destOrd="0" presId="urn:microsoft.com/office/officeart/2008/layout/LinedList"/>
    <dgm:cxn modelId="{40458F90-6F76-44EE-9610-6E3C5196BD36}" type="presParOf" srcId="{3CCEAC10-AEAA-41B4-8B5B-DF112274BDCF}" destId="{70DAC2F5-B0EB-420C-8248-4D65BA2BB0C0}" srcOrd="0" destOrd="0" presId="urn:microsoft.com/office/officeart/2008/layout/LinedList"/>
    <dgm:cxn modelId="{2258641B-EC89-4907-B847-CF848E806F60}" type="presParOf" srcId="{3CCEAC10-AEAA-41B4-8B5B-DF112274BDCF}" destId="{5CCEFD5B-A355-4165-9C4F-B768FC6E2B75}" srcOrd="1" destOrd="0" presId="urn:microsoft.com/office/officeart/2008/layout/LinedList"/>
    <dgm:cxn modelId="{5E77861A-B043-4805-B75A-53D033385CCA}" type="presParOf" srcId="{4831D101-4D55-4184-A6DF-9E02CC2B70C9}" destId="{074BE4D4-BD71-4444-B040-2DDCE1C039F5}" srcOrd="4" destOrd="0" presId="urn:microsoft.com/office/officeart/2008/layout/LinedList"/>
    <dgm:cxn modelId="{34177027-564A-4C23-AF7C-648FFCEF5CC2}" type="presParOf" srcId="{4831D101-4D55-4184-A6DF-9E02CC2B70C9}" destId="{F55CAFC9-93B3-4B4E-9BC5-5399AFDD0285}" srcOrd="5" destOrd="0" presId="urn:microsoft.com/office/officeart/2008/layout/LinedList"/>
    <dgm:cxn modelId="{A5DE6230-AC07-4A66-B1D9-F3CE5B43893F}" type="presParOf" srcId="{F55CAFC9-93B3-4B4E-9BC5-5399AFDD0285}" destId="{FFCDFB0F-B731-42F2-96D0-3CCDCE7C7BE5}" srcOrd="0" destOrd="0" presId="urn:microsoft.com/office/officeart/2008/layout/LinedList"/>
    <dgm:cxn modelId="{AF383DFB-B06B-4A71-BD49-C9BCA5A9E510}" type="presParOf" srcId="{F55CAFC9-93B3-4B4E-9BC5-5399AFDD0285}" destId="{C93B91ED-D126-4BCA-823C-D5D22B0A5F5A}" srcOrd="1" destOrd="0" presId="urn:microsoft.com/office/officeart/2008/layout/LinedList"/>
    <dgm:cxn modelId="{8961A2EB-1FB4-451F-9B10-ADA250BF9FDE}" type="presParOf" srcId="{4831D101-4D55-4184-A6DF-9E02CC2B70C9}" destId="{A8F3BF7F-6574-4239-913E-DDAA746362A5}" srcOrd="6" destOrd="0" presId="urn:microsoft.com/office/officeart/2008/layout/LinedList"/>
    <dgm:cxn modelId="{404E6DB8-D827-412F-9A35-8D3657B83A2A}" type="presParOf" srcId="{4831D101-4D55-4184-A6DF-9E02CC2B70C9}" destId="{D7CAF033-9305-4D6C-9DAE-9F6DE08BBFBD}" srcOrd="7" destOrd="0" presId="urn:microsoft.com/office/officeart/2008/layout/LinedList"/>
    <dgm:cxn modelId="{E1973D05-7086-49FA-9D56-A48A1BEDD6F0}" type="presParOf" srcId="{D7CAF033-9305-4D6C-9DAE-9F6DE08BBFBD}" destId="{AD546032-59CA-437A-972F-F62B9D9F6149}" srcOrd="0" destOrd="0" presId="urn:microsoft.com/office/officeart/2008/layout/LinedList"/>
    <dgm:cxn modelId="{A030F811-6AC6-4504-88C1-F0C42AD5C6BC}" type="presParOf" srcId="{D7CAF033-9305-4D6C-9DAE-9F6DE08BBFBD}" destId="{79B40402-54F6-40B3-A953-EEF82DC2C0CF}" srcOrd="1" destOrd="0" presId="urn:microsoft.com/office/officeart/2008/layout/LinedList"/>
    <dgm:cxn modelId="{3700AE3C-8A98-4BD9-8F6E-C0F4E55D32B2}" type="presParOf" srcId="{4831D101-4D55-4184-A6DF-9E02CC2B70C9}" destId="{24494898-DEEC-458B-8837-F0E01F18942E}" srcOrd="8" destOrd="0" presId="urn:microsoft.com/office/officeart/2008/layout/LinedList"/>
    <dgm:cxn modelId="{8AD6C1B2-D357-4C1B-9AE8-D6A40474B181}" type="presParOf" srcId="{4831D101-4D55-4184-A6DF-9E02CC2B70C9}" destId="{B10D9E5D-9D09-40D3-A2FA-90B72F880C8C}" srcOrd="9" destOrd="0" presId="urn:microsoft.com/office/officeart/2008/layout/LinedList"/>
    <dgm:cxn modelId="{714299E6-3E2B-42EA-83E0-C997B9DF7D11}" type="presParOf" srcId="{B10D9E5D-9D09-40D3-A2FA-90B72F880C8C}" destId="{047AE7C3-252A-4C92-9A75-3EFD7B99DFA1}" srcOrd="0" destOrd="0" presId="urn:microsoft.com/office/officeart/2008/layout/LinedList"/>
    <dgm:cxn modelId="{1F59C675-0D6C-409B-82FD-E7E295231166}" type="presParOf" srcId="{B10D9E5D-9D09-40D3-A2FA-90B72F880C8C}" destId="{274C4862-F324-417C-AD77-6D5C6FC8E89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CECA6-204D-4EF3-B44A-3E1A42CB1174}">
      <dsp:nvSpPr>
        <dsp:cNvPr id="0" name=""/>
        <dsp:cNvSpPr/>
      </dsp:nvSpPr>
      <dsp:spPr>
        <a:xfrm>
          <a:off x="0" y="517"/>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168EF-51B5-44D9-83E1-1B02BCC0CDB2}">
      <dsp:nvSpPr>
        <dsp:cNvPr id="0" name=""/>
        <dsp:cNvSpPr/>
      </dsp:nvSpPr>
      <dsp:spPr>
        <a:xfrm>
          <a:off x="0" y="517"/>
          <a:ext cx="5098256" cy="84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b="0" i="0" kern="1200"/>
            <a:t>● Informa que as partes envolvidas reconhecem o conteúdo econômico dos tokens, indicando o seu valor;</a:t>
          </a:r>
          <a:endParaRPr lang="en-US" sz="1500" kern="1200"/>
        </a:p>
      </dsp:txBody>
      <dsp:txXfrm>
        <a:off x="0" y="517"/>
        <a:ext cx="5098256" cy="847279"/>
      </dsp:txXfrm>
    </dsp:sp>
    <dsp:sp modelId="{D8F99FB2-F704-49CD-A58B-08D730D2F3F7}">
      <dsp:nvSpPr>
        <dsp:cNvPr id="0" name=""/>
        <dsp:cNvSpPr/>
      </dsp:nvSpPr>
      <dsp:spPr>
        <a:xfrm>
          <a:off x="0" y="847797"/>
          <a:ext cx="5098256" cy="0"/>
        </a:xfrm>
        <a:prstGeom prst="line">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AC2F5-B0EB-420C-8248-4D65BA2BB0C0}">
      <dsp:nvSpPr>
        <dsp:cNvPr id="0" name=""/>
        <dsp:cNvSpPr/>
      </dsp:nvSpPr>
      <dsp:spPr>
        <a:xfrm>
          <a:off x="0" y="847797"/>
          <a:ext cx="5098256" cy="84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b="0" i="0" kern="1200"/>
            <a:t>● Ressalta que os tokens ou criptoativos não representam direitos sobre o imóvel permutado;</a:t>
          </a:r>
          <a:endParaRPr lang="en-US" sz="1500" kern="1200"/>
        </a:p>
      </dsp:txBody>
      <dsp:txXfrm>
        <a:off x="0" y="847797"/>
        <a:ext cx="5098256" cy="847279"/>
      </dsp:txXfrm>
    </dsp:sp>
    <dsp:sp modelId="{074BE4D4-BD71-4444-B040-2DDCE1C039F5}">
      <dsp:nvSpPr>
        <dsp:cNvPr id="0" name=""/>
        <dsp:cNvSpPr/>
      </dsp:nvSpPr>
      <dsp:spPr>
        <a:xfrm>
          <a:off x="0" y="1695077"/>
          <a:ext cx="5098256"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CDFB0F-B731-42F2-96D0-3CCDCE7C7BE5}">
      <dsp:nvSpPr>
        <dsp:cNvPr id="0" name=""/>
        <dsp:cNvSpPr/>
      </dsp:nvSpPr>
      <dsp:spPr>
        <a:xfrm>
          <a:off x="0" y="1695077"/>
          <a:ext cx="5098256" cy="84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b="0" i="0" kern="1200"/>
            <a:t>● Exige “razoável equivalência econômica” de valor nos criptoativos e no imóvel envolvidos na permuta;</a:t>
          </a:r>
          <a:endParaRPr lang="en-US" sz="1500" kern="1200"/>
        </a:p>
      </dsp:txBody>
      <dsp:txXfrm>
        <a:off x="0" y="1695077"/>
        <a:ext cx="5098256" cy="847279"/>
      </dsp:txXfrm>
    </dsp:sp>
    <dsp:sp modelId="{A8F3BF7F-6574-4239-913E-DDAA746362A5}">
      <dsp:nvSpPr>
        <dsp:cNvPr id="0" name=""/>
        <dsp:cNvSpPr/>
      </dsp:nvSpPr>
      <dsp:spPr>
        <a:xfrm>
          <a:off x="0" y="2542356"/>
          <a:ext cx="5098256" cy="0"/>
        </a:xfrm>
        <a:prstGeom prst="line">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46032-59CA-437A-972F-F62B9D9F6149}">
      <dsp:nvSpPr>
        <dsp:cNvPr id="0" name=""/>
        <dsp:cNvSpPr/>
      </dsp:nvSpPr>
      <dsp:spPr>
        <a:xfrm>
          <a:off x="0" y="2542356"/>
          <a:ext cx="5098256" cy="84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b="0" i="0" kern="1200"/>
            <a:t>●  Exige que os tokens ou criptoativos não contenham endereço que indiquem que o seu conteúdo se refere aos direitos de propriedade sobre o imóvel permutado;</a:t>
          </a:r>
          <a:endParaRPr lang="en-US" sz="1500" kern="1200"/>
        </a:p>
      </dsp:txBody>
      <dsp:txXfrm>
        <a:off x="0" y="2542356"/>
        <a:ext cx="5098256" cy="847279"/>
      </dsp:txXfrm>
    </dsp:sp>
    <dsp:sp modelId="{24494898-DEEC-458B-8837-F0E01F18942E}">
      <dsp:nvSpPr>
        <dsp:cNvPr id="0" name=""/>
        <dsp:cNvSpPr/>
      </dsp:nvSpPr>
      <dsp:spPr>
        <a:xfrm>
          <a:off x="0" y="3389636"/>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AE7C3-252A-4C92-9A75-3EFD7B99DFA1}">
      <dsp:nvSpPr>
        <dsp:cNvPr id="0" name=""/>
        <dsp:cNvSpPr/>
      </dsp:nvSpPr>
      <dsp:spPr>
        <a:xfrm>
          <a:off x="0" y="3389636"/>
          <a:ext cx="5098256" cy="84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b="0" i="0" kern="1200"/>
            <a:t>●  Exige que todos os atos com criptoativos sejam comunicados ao Conselho de Controle de Atividades Financeiras – COAF, como prevê o Prov. nº 88/2019 do Conselho Nacional de Justiça.</a:t>
          </a:r>
          <a:endParaRPr lang="en-US" sz="1500" kern="1200"/>
        </a:p>
      </dsp:txBody>
      <dsp:txXfrm>
        <a:off x="0" y="3389636"/>
        <a:ext cx="5098256" cy="84727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11EC8C4D-344C-4C60-8A0D-1BE0511E25ED}" type="datetimeFigureOut">
              <a:rPr lang="pt-BR" smtClean="0"/>
              <a:t>13/02/2023</a:t>
            </a:fld>
            <a:endParaRPr lang="pt-BR"/>
          </a:p>
        </p:txBody>
      </p:sp>
      <p:sp>
        <p:nvSpPr>
          <p:cNvPr id="4" name="Espaço Reservado para Imagem de Slide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1B64F2A0-6D96-4348-BA76-DF969C9212E2}" type="slidenum">
              <a:rPr lang="pt-BR" smtClean="0"/>
              <a:t>‹nº›</a:t>
            </a:fld>
            <a:endParaRPr lang="pt-BR"/>
          </a:p>
        </p:txBody>
      </p:sp>
    </p:spTree>
    <p:extLst>
      <p:ext uri="{BB962C8B-B14F-4D97-AF65-F5344CB8AC3E}">
        <p14:creationId xmlns:p14="http://schemas.microsoft.com/office/powerpoint/2010/main" val="350886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SNOWDEN/ Ted </a:t>
            </a:r>
            <a:r>
              <a:rPr lang="pt-BR" baseline="0" dirty="0" err="1"/>
              <a:t>Hall.Tradução</a:t>
            </a:r>
            <a:r>
              <a:rPr lang="pt-BR" baseline="0" dirty="0"/>
              <a:t> </a:t>
            </a:r>
            <a:r>
              <a:rPr lang="pt-BR" baseline="0" dirty="0" err="1"/>
              <a:t>Waldéa</a:t>
            </a:r>
            <a:r>
              <a:rPr lang="pt-BR" baseline="0" dirty="0"/>
              <a:t> Barcellos. SP. Ed.WMF. Martins Fontes. 2015, pag.174/175</a:t>
            </a:r>
            <a:r>
              <a:rPr lang="pt-BR" dirty="0"/>
              <a:t>  </a:t>
            </a:r>
          </a:p>
        </p:txBody>
      </p:sp>
      <p:sp>
        <p:nvSpPr>
          <p:cNvPr id="4" name="Espaço Reservado para Número de Slide 3"/>
          <p:cNvSpPr>
            <a:spLocks noGrp="1"/>
          </p:cNvSpPr>
          <p:nvPr>
            <p:ph type="sldNum" sz="quarter" idx="10"/>
          </p:nvPr>
        </p:nvSpPr>
        <p:spPr/>
        <p:txBody>
          <a:bodyPr/>
          <a:lstStyle/>
          <a:p>
            <a:fld id="{1B64F2A0-6D96-4348-BA76-DF969C9212E2}" type="slidenum">
              <a:rPr lang="pt-BR" smtClean="0"/>
              <a:t>9</a:t>
            </a:fld>
            <a:endParaRPr lang="pt-BR"/>
          </a:p>
        </p:txBody>
      </p:sp>
    </p:spTree>
    <p:extLst>
      <p:ext uri="{BB962C8B-B14F-4D97-AF65-F5344CB8AC3E}">
        <p14:creationId xmlns:p14="http://schemas.microsoft.com/office/powerpoint/2010/main" val="283933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64F2A0-6D96-4348-BA76-DF969C9212E2}" type="slidenum">
              <a:rPr lang="pt-BR" smtClean="0"/>
              <a:t>10</a:t>
            </a:fld>
            <a:endParaRPr lang="pt-BR"/>
          </a:p>
        </p:txBody>
      </p:sp>
    </p:spTree>
    <p:extLst>
      <p:ext uri="{BB962C8B-B14F-4D97-AF65-F5344CB8AC3E}">
        <p14:creationId xmlns:p14="http://schemas.microsoft.com/office/powerpoint/2010/main" val="316226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B64F2A0-6D96-4348-BA76-DF969C9212E2}" type="slidenum">
              <a:rPr lang="pt-BR" smtClean="0"/>
              <a:t>12</a:t>
            </a:fld>
            <a:endParaRPr lang="pt-BR"/>
          </a:p>
        </p:txBody>
      </p:sp>
    </p:spTree>
    <p:extLst>
      <p:ext uri="{BB962C8B-B14F-4D97-AF65-F5344CB8AC3E}">
        <p14:creationId xmlns:p14="http://schemas.microsoft.com/office/powerpoint/2010/main" val="401540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3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13861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4156240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346" y="1595207"/>
            <a:ext cx="7765322" cy="1883876"/>
          </a:xfrm>
        </p:spPr>
        <p:txBody>
          <a:bodyPr anchor="b"/>
          <a:lstStyle>
            <a:lvl1pPr>
              <a:defRPr sz="2400"/>
            </a:lvl1pPr>
          </a:lstStyle>
          <a:p>
            <a:r>
              <a:rPr lang="pt-BR"/>
              <a:t>Clique para editar o título Mestre</a:t>
            </a:r>
            <a:endParaRPr lang="en-US" dirty="0"/>
          </a:p>
        </p:txBody>
      </p:sp>
      <p:sp>
        <p:nvSpPr>
          <p:cNvPr id="4" name="Text Placeholder 3"/>
          <p:cNvSpPr>
            <a:spLocks noGrp="1"/>
          </p:cNvSpPr>
          <p:nvPr>
            <p:ph type="body" sz="half" idx="2"/>
          </p:nvPr>
        </p:nvSpPr>
        <p:spPr>
          <a:xfrm>
            <a:off x="685339" y="3487917"/>
            <a:ext cx="776414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6826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268553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E36636D-D922-432D-A958-524484B5923D}" type="datetimeFigureOut">
              <a:rPr lang="en-US" smtClean="0"/>
              <a:pPr/>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43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63462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822960" y="1936751"/>
            <a:ext cx="3703320" cy="253365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4663440" y="1936751"/>
            <a:ext cx="3703320" cy="253365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184433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125052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36636D-D922-432D-A958-524484B5923D}" type="datetimeFigureOut">
              <a:rPr lang="en-US" smtClean="0"/>
              <a:pPr/>
              <a:t>2/13/2023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286687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os estilos de texto Mestres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8E36636D-D922-432D-A958-524484B5923D}" type="datetimeFigureOut">
              <a:rPr lang="en-US" smtClean="0"/>
              <a:pPr/>
              <a:t>2/13/2023</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384565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E36636D-D922-432D-A958-524484B5923D}" type="datetimeFigureOut">
              <a:rPr lang="en-US" smtClean="0"/>
              <a:pPr/>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64092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8E36636D-D922-432D-A958-524484B5923D}" type="datetimeFigureOut">
              <a:rPr lang="en-US" smtClean="0"/>
              <a:pPr/>
              <a:t>2/13/2023</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DF28FB93-0A08-4E7D-8E63-9EFA29F1E093}" type="slidenum">
              <a:rPr lang="en-US" smtClean="0"/>
              <a:pPr/>
              <a:t>‹nº›</a:t>
            </a:fld>
            <a:endParaRPr lang="en-US" dirty="0"/>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6">
            <a:extLst>
              <a:ext uri="{FF2B5EF4-FFF2-40B4-BE49-F238E27FC236}">
                <a16:creationId xmlns:a16="http://schemas.microsoft.com/office/drawing/2014/main" id="{FC7C640D-CFCD-4AA3-B95F-5EFFB400848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8279995"/>
      </p:ext>
    </p:extLst>
  </p:cSld>
  <p:clrMap bg1="lt1" tx1="dk1" bg2="lt2" tx2="dk2" accent1="accent1" accent2="accent2" accent3="accent3" accent4="accent4" accent5="accent5" accent6="accent6" hlink="hlink" folHlink="folHlink"/>
  <p:sldLayoutIdLst>
    <p:sldLayoutId id="2147493486" r:id="rId1"/>
    <p:sldLayoutId id="2147493487" r:id="rId2"/>
    <p:sldLayoutId id="2147493488" r:id="rId3"/>
    <p:sldLayoutId id="2147493489" r:id="rId4"/>
    <p:sldLayoutId id="2147493490" r:id="rId5"/>
    <p:sldLayoutId id="2147493491" r:id="rId6"/>
    <p:sldLayoutId id="2147493492" r:id="rId7"/>
    <p:sldLayoutId id="2147493493" r:id="rId8"/>
    <p:sldLayoutId id="2147493494" r:id="rId9"/>
    <p:sldLayoutId id="2147493495" r:id="rId10"/>
    <p:sldLayoutId id="2147493496" r:id="rId11"/>
    <p:sldLayoutId id="2147493497" r:id="rId12"/>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portal.issn.org/resource/ISSN-L/1645-902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log.hdstore.com.br/tipos-ataques-cibernetico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cartorioruibarbosa.com.br/artigo-regime-juridico-dos-contratos-no-contexto-do-mercosul-e-da-globalizacao-por-jose-de-arimateia-barbosa/" TargetMode="External"/><Relationship Id="rId4" Type="http://schemas.openxmlformats.org/officeDocument/2006/relationships/hyperlink" Target="https://eur-lex.europa.eu/legal-content/PT/TXT/HTML/?uri=CELEX:32016R0679&amp;from=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1ripoa.com.br/registro-de-direitos-x-registro-de-documentos-a-teoria-imobiliaria-mundial"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3">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7">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m 6" descr="Interface gráfica do usuário, Site&#10;&#10;Descrição gerada automaticamente">
            <a:extLst>
              <a:ext uri="{FF2B5EF4-FFF2-40B4-BE49-F238E27FC236}">
                <a16:creationId xmlns:a16="http://schemas.microsoft.com/office/drawing/2014/main" id="{2B96245A-F2DE-49AA-ACBF-5B9C26B9DCD5}"/>
              </a:ext>
            </a:extLst>
          </p:cNvPr>
          <p:cNvPicPr>
            <a:picLocks noChangeAspect="1"/>
          </p:cNvPicPr>
          <p:nvPr/>
        </p:nvPicPr>
        <p:blipFill>
          <a:blip r:embed="rId2"/>
          <a:stretch>
            <a:fillRect/>
          </a:stretch>
        </p:blipFill>
        <p:spPr>
          <a:xfrm>
            <a:off x="0" y="0"/>
            <a:ext cx="6093148" cy="5143500"/>
          </a:xfrm>
          <a:prstGeom prst="rect">
            <a:avLst/>
          </a:prstGeom>
        </p:spPr>
      </p:pic>
      <p:sp>
        <p:nvSpPr>
          <p:cNvPr id="13" name="CaixaDeTexto 12">
            <a:extLst>
              <a:ext uri="{FF2B5EF4-FFF2-40B4-BE49-F238E27FC236}">
                <a16:creationId xmlns:a16="http://schemas.microsoft.com/office/drawing/2014/main" id="{20C35BC3-6CE4-4E8E-8428-5E55C85E230A}"/>
              </a:ext>
            </a:extLst>
          </p:cNvPr>
          <p:cNvSpPr txBox="1"/>
          <p:nvPr/>
        </p:nvSpPr>
        <p:spPr>
          <a:xfrm>
            <a:off x="6154092" y="196432"/>
            <a:ext cx="2908628" cy="1323439"/>
          </a:xfrm>
          <a:prstGeom prst="rect">
            <a:avLst/>
          </a:prstGeom>
          <a:noFill/>
        </p:spPr>
        <p:txBody>
          <a:bodyPr wrap="square" rtlCol="0">
            <a:spAutoFit/>
          </a:bodyPr>
          <a:lstStyle/>
          <a:p>
            <a:pPr algn="ctr"/>
            <a:r>
              <a:rPr lang="pt-BR" sz="2000" b="1" dirty="0">
                <a:latin typeface="Algerian" panose="04020705040A02060702" pitchFamily="82" charset="0"/>
                <a:cs typeface="Arial" panose="020B0604020202020204" pitchFamily="34" charset="0"/>
              </a:rPr>
              <a:t>TOKENIZAÇÃO DO NEGOCIO IMOBILIÁRIO</a:t>
            </a:r>
          </a:p>
          <a:p>
            <a:pPr algn="ctr"/>
            <a:endParaRPr lang="pt-BR" sz="2000" b="1" dirty="0">
              <a:latin typeface="Algerian" panose="04020705040A02060702" pitchFamily="82" charset="0"/>
              <a:cs typeface="Arial" panose="020B0604020202020204" pitchFamily="34" charset="0"/>
            </a:endParaRPr>
          </a:p>
          <a:p>
            <a:pPr algn="ctr"/>
            <a:endParaRPr lang="pt-BR" sz="2000" dirty="0">
              <a:latin typeface="Algerian" panose="04020705040A02060702" pitchFamily="82" charset="0"/>
            </a:endParaRPr>
          </a:p>
        </p:txBody>
      </p:sp>
      <p:sp>
        <p:nvSpPr>
          <p:cNvPr id="17" name="CaixaDeTexto 16">
            <a:extLst>
              <a:ext uri="{FF2B5EF4-FFF2-40B4-BE49-F238E27FC236}">
                <a16:creationId xmlns:a16="http://schemas.microsoft.com/office/drawing/2014/main" id="{A81C9337-7308-43D8-9DF8-260627656EB4}"/>
              </a:ext>
            </a:extLst>
          </p:cNvPr>
          <p:cNvSpPr txBox="1"/>
          <p:nvPr/>
        </p:nvSpPr>
        <p:spPr>
          <a:xfrm>
            <a:off x="6048184" y="900695"/>
            <a:ext cx="3217334" cy="400110"/>
          </a:xfrm>
          <a:prstGeom prst="rect">
            <a:avLst/>
          </a:prstGeom>
          <a:noFill/>
        </p:spPr>
        <p:txBody>
          <a:bodyPr wrap="square" rtlCol="0">
            <a:spAutoFit/>
          </a:bodyPr>
          <a:lstStyle/>
          <a:p>
            <a:pPr algn="ctr"/>
            <a:r>
              <a:rPr lang="pt-BR" sz="2000" i="1" dirty="0">
                <a:solidFill>
                  <a:schemeClr val="tx1">
                    <a:lumMod val="95000"/>
                    <a:lumOff val="5000"/>
                  </a:schemeClr>
                </a:solidFill>
              </a:rPr>
              <a:t>José de Arimatéia Barbosa </a:t>
            </a:r>
          </a:p>
        </p:txBody>
      </p:sp>
      <p:sp>
        <p:nvSpPr>
          <p:cNvPr id="2" name="CaixaDeTexto 1">
            <a:extLst>
              <a:ext uri="{FF2B5EF4-FFF2-40B4-BE49-F238E27FC236}">
                <a16:creationId xmlns:a16="http://schemas.microsoft.com/office/drawing/2014/main" id="{D96E063F-6158-4B29-8B11-43EE88433667}"/>
              </a:ext>
            </a:extLst>
          </p:cNvPr>
          <p:cNvSpPr txBox="1"/>
          <p:nvPr/>
        </p:nvSpPr>
        <p:spPr>
          <a:xfrm>
            <a:off x="6147623" y="1877530"/>
            <a:ext cx="2943416" cy="461665"/>
          </a:xfrm>
          <a:prstGeom prst="rect">
            <a:avLst/>
          </a:prstGeom>
          <a:noFill/>
        </p:spPr>
        <p:txBody>
          <a:bodyPr wrap="square" rtlCol="0">
            <a:spAutoFit/>
          </a:bodyPr>
          <a:lstStyle/>
          <a:p>
            <a:pPr algn="r"/>
            <a:r>
              <a:rPr lang="pt-BR" sz="1200" i="1" dirty="0">
                <a:latin typeface="Algerian" panose="04020705040A02060702" pitchFamily="82" charset="0"/>
              </a:rPr>
              <a:t>10 de fevereiro 2023 </a:t>
            </a:r>
          </a:p>
          <a:p>
            <a:pPr algn="r"/>
            <a:r>
              <a:rPr lang="pt-BR" sz="1200" i="1" dirty="0">
                <a:latin typeface="Algerian" panose="04020705040A02060702" pitchFamily="82" charset="0"/>
              </a:rPr>
              <a:t>São luís- MA</a:t>
            </a:r>
          </a:p>
        </p:txBody>
      </p:sp>
      <p:pic>
        <p:nvPicPr>
          <p:cNvPr id="3" name="Imagem 2">
            <a:extLst>
              <a:ext uri="{FF2B5EF4-FFF2-40B4-BE49-F238E27FC236}">
                <a16:creationId xmlns:a16="http://schemas.microsoft.com/office/drawing/2014/main" id="{5CF2DED9-60B7-44D7-9574-C6E9C3B8C867}"/>
              </a:ext>
            </a:extLst>
          </p:cNvPr>
          <p:cNvPicPr>
            <a:picLocks noChangeAspect="1"/>
          </p:cNvPicPr>
          <p:nvPr/>
        </p:nvPicPr>
        <p:blipFill>
          <a:blip r:embed="rId3"/>
          <a:stretch>
            <a:fillRect/>
          </a:stretch>
        </p:blipFill>
        <p:spPr>
          <a:xfrm>
            <a:off x="6171743" y="4293704"/>
            <a:ext cx="2990127" cy="744612"/>
          </a:xfrm>
          <a:prstGeom prst="rect">
            <a:avLst/>
          </a:prstGeom>
        </p:spPr>
      </p:pic>
    </p:spTree>
    <p:extLst>
      <p:ext uri="{BB962C8B-B14F-4D97-AF65-F5344CB8AC3E}">
        <p14:creationId xmlns:p14="http://schemas.microsoft.com/office/powerpoint/2010/main" val="3902326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idx="4294967295"/>
          </p:nvPr>
        </p:nvSpPr>
        <p:spPr>
          <a:xfrm>
            <a:off x="822960" y="214952"/>
            <a:ext cx="7543800" cy="1088068"/>
          </a:xfrm>
        </p:spPr>
        <p:txBody>
          <a:bodyPr vert="horz" lIns="91440" tIns="45720" rIns="91440" bIns="45720" rtlCol="0" anchor="b">
            <a:normAutofit/>
          </a:bodyPr>
          <a:lstStyle/>
          <a:p>
            <a:pPr lvl="0" defTabSz="914400" fontAlgn="base"/>
            <a:r>
              <a:rPr lang="en-US" sz="4800" b="1" kern="1200" spc="-50" baseline="0" dirty="0">
                <a:solidFill>
                  <a:schemeClr val="tx1">
                    <a:lumMod val="75000"/>
                    <a:lumOff val="25000"/>
                  </a:schemeClr>
                </a:solidFill>
                <a:effectLst>
                  <a:outerShdw blurRad="50800" dist="38100" dir="2700000" algn="tl" rotWithShape="0">
                    <a:prstClr val="black">
                      <a:alpha val="40000"/>
                    </a:prstClr>
                  </a:outerShdw>
                </a:effectLst>
                <a:latin typeface="+mj-lt"/>
                <a:ea typeface="+mj-ea"/>
                <a:cs typeface="+mj-cs"/>
              </a:rPr>
              <a:t>José de Arimatéia Barbosa</a:t>
            </a:r>
            <a:endParaRPr lang="en-US" sz="4800" kern="1200" spc="-50" baseline="0" dirty="0">
              <a:solidFill>
                <a:schemeClr val="tx1">
                  <a:lumMod val="75000"/>
                  <a:lumOff val="25000"/>
                </a:schemeClr>
              </a:solidFill>
              <a:latin typeface="+mj-lt"/>
              <a:ea typeface="+mj-ea"/>
              <a:cs typeface="+mj-cs"/>
            </a:endParaRPr>
          </a:p>
        </p:txBody>
      </p:sp>
      <p:sp>
        <p:nvSpPr>
          <p:cNvPr id="3" name="Espaço Reservado para Conteúdo 2"/>
          <p:cNvSpPr>
            <a:spLocks noGrp="1"/>
          </p:cNvSpPr>
          <p:nvPr>
            <p:ph sz="half" idx="4294967295"/>
          </p:nvPr>
        </p:nvSpPr>
        <p:spPr>
          <a:xfrm>
            <a:off x="3479799" y="1384300"/>
            <a:ext cx="4886961" cy="3017520"/>
          </a:xfrm>
        </p:spPr>
        <p:txBody>
          <a:bodyPr vert="horz" lIns="0" tIns="45720" rIns="0" bIns="45720" rtlCol="0">
            <a:normAutofit/>
          </a:bodyPr>
          <a:lstStyle/>
          <a:p>
            <a:pPr defTabSz="914400" fontAlgn="base"/>
            <a:r>
              <a:rPr lang="en-US" sz="900" dirty="0">
                <a:effectLst>
                  <a:outerShdw blurRad="50800" dist="38100" dir="18900000" algn="bl" rotWithShape="0">
                    <a:prstClr val="black">
                      <a:alpha val="40000"/>
                    </a:prstClr>
                  </a:outerShdw>
                </a:effectLst>
              </a:rPr>
              <a:t>Oficial de Registro de Imóveis e Títulos e Documentos da Comarca de Campo Novo do Parecis - MT. Vice Presidente do IRIB – Ex Presidente da ANOREG/MT. Conselheiro da AnoregBR. Membro do Observatório de Direitos Humanos, Bioética e Meio Ambiente Junto a Università Degli Studi di Salerno- Itália e Universid del Museo Social Argentino-Buenos Aires- Ar.</a:t>
            </a:r>
          </a:p>
          <a:p>
            <a:pPr defTabSz="914400" fontAlgn="base"/>
            <a:r>
              <a:rPr lang="en-US" sz="900" dirty="0">
                <a:effectLst>
                  <a:outerShdw blurRad="50800" dist="38100" dir="18900000" algn="bl" rotWithShape="0">
                    <a:prstClr val="black">
                      <a:alpha val="40000"/>
                    </a:prstClr>
                  </a:outerShdw>
                </a:effectLst>
              </a:rPr>
              <a:t>Graduado em Ciências Jurídicas e Sociais e em Letras-Português/ingles. Pós-Graduado em Direito Público, Civil, Processual Civil e Notarial e Registral. </a:t>
            </a:r>
          </a:p>
          <a:p>
            <a:pPr defTabSz="914400" fontAlgn="base"/>
            <a:r>
              <a:rPr lang="en-US" sz="900" dirty="0">
                <a:effectLst>
                  <a:outerShdw blurRad="50800" dist="38100" dir="18900000" algn="bl" rotWithShape="0">
                    <a:prstClr val="black">
                      <a:alpha val="40000"/>
                    </a:prstClr>
                  </a:outerShdw>
                </a:effectLst>
              </a:rPr>
              <a:t>Doutor em Ciências Jurídicas e Sociais pela Universidad del Museo Social Argentino – Buenos Aires., com estágio de pós  Doutoramento em Direito de Propriedade Latinoamericana e Européia, pela Università Degli Studi di Messina- Itália e em Direito das Coisas; Direito Notarial e Registral pela Universidade de Coimbra - Portugal</a:t>
            </a:r>
            <a:r>
              <a:rPr lang="en-US" sz="900" b="1" dirty="0">
                <a:effectLst>
                  <a:outerShdw blurRad="50800" dist="38100" dir="18900000" algn="bl" rotWithShape="0">
                    <a:prstClr val="black">
                      <a:alpha val="40000"/>
                    </a:prstClr>
                  </a:outerShdw>
                </a:effectLst>
              </a:rPr>
              <a:t>.</a:t>
            </a:r>
            <a:endParaRPr lang="en-US" sz="900" dirty="0">
              <a:effectLst>
                <a:outerShdw blurRad="50800" dist="38100" dir="18900000" algn="bl" rotWithShape="0">
                  <a:prstClr val="black">
                    <a:alpha val="40000"/>
                  </a:prstClr>
                </a:outerShdw>
              </a:effectLst>
            </a:endParaRPr>
          </a:p>
          <a:p>
            <a:pPr defTabSz="914400" fontAlgn="base"/>
            <a:r>
              <a:rPr lang="en-US" sz="900" dirty="0">
                <a:effectLst>
                  <a:outerShdw blurRad="50800" dist="38100" dir="18900000" algn="bl" rotWithShape="0">
                    <a:prstClr val="black">
                      <a:alpha val="40000"/>
                    </a:prstClr>
                  </a:outerShdw>
                </a:effectLst>
              </a:rPr>
              <a:t>Anteriormente exerceu atividade de Tabelião de Notas, Protestos, Oficial do Registro Civil das Pessoas Naturais e Jurídicas nas Comarcas de Conselheiro Pena - MG, Alvorada e Colorado do Oeste - RO.</a:t>
            </a:r>
          </a:p>
          <a:p>
            <a:pPr defTabSz="914400" fontAlgn="base"/>
            <a:r>
              <a:rPr lang="en-US" sz="900" dirty="0">
                <a:effectLst>
                  <a:outerShdw blurRad="50800" dist="38100" dir="18900000" algn="bl" rotWithShape="0">
                    <a:prstClr val="black">
                      <a:alpha val="40000"/>
                    </a:prstClr>
                  </a:outerShdw>
                </a:effectLst>
              </a:rPr>
              <a:t>Advogado e Procurador Geral Adjunto do município de Governador Valadares, onde também exerceu a presidência da Junta de Recursos Fiscais.</a:t>
            </a:r>
          </a:p>
          <a:p>
            <a:pPr defTabSz="914400" fontAlgn="base"/>
            <a:r>
              <a:rPr lang="en-US" sz="900" dirty="0">
                <a:effectLst>
                  <a:outerShdw blurRad="50800" dist="38100" dir="18900000" algn="bl" rotWithShape="0">
                    <a:prstClr val="black">
                      <a:alpha val="40000"/>
                    </a:prstClr>
                  </a:outerShdw>
                </a:effectLst>
              </a:rPr>
              <a:t>Professor de Direito Constitucional na FADIVALE- Faculdade de Direito do Vale do Rio Doce - Governador Valadares - MG e de Direito Notarial e Registral na UNITAS - União das Faculdades de Tangará da Serra – MT e Professor convidado de Direito notarial e Registral  em diversas Universidades no Brasil e no Esterior</a:t>
            </a:r>
          </a:p>
        </p:txBody>
      </p:sp>
      <p:pic>
        <p:nvPicPr>
          <p:cNvPr id="16" name="Imagem 15" descr="Homem de terno e gravata falando no microfone&#10;&#10;Descrição gerada automaticamente">
            <a:extLst>
              <a:ext uri="{FF2B5EF4-FFF2-40B4-BE49-F238E27FC236}">
                <a16:creationId xmlns:a16="http://schemas.microsoft.com/office/drawing/2014/main" id="{501B8891-5BC4-40E4-9A68-3C4598C4CDB4}"/>
              </a:ext>
            </a:extLst>
          </p:cNvPr>
          <p:cNvPicPr>
            <a:picLocks noChangeAspect="1"/>
          </p:cNvPicPr>
          <p:nvPr/>
        </p:nvPicPr>
        <p:blipFill rotWithShape="1">
          <a:blip r:embed="rId3"/>
          <a:srcRect r="19416"/>
          <a:stretch/>
        </p:blipFill>
        <p:spPr>
          <a:xfrm>
            <a:off x="94535" y="1532811"/>
            <a:ext cx="3285873" cy="2720497"/>
          </a:xfrm>
          <a:prstGeom prst="rect">
            <a:avLst/>
          </a:prstGeom>
        </p:spPr>
      </p:pic>
    </p:spTree>
    <p:extLst>
      <p:ext uri="{BB962C8B-B14F-4D97-AF65-F5344CB8AC3E}">
        <p14:creationId xmlns:p14="http://schemas.microsoft.com/office/powerpoint/2010/main" val="566564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34913" y="129600"/>
            <a:ext cx="5074174" cy="706851"/>
          </a:xfrm>
        </p:spPr>
        <p:txBody>
          <a:bodyPr>
            <a:normAutofit fontScale="90000"/>
          </a:bodyPr>
          <a:lstStyle/>
          <a:p>
            <a:r>
              <a:rPr lang="pt-BR" b="1" dirty="0">
                <a:latin typeface="Times New Roman" panose="02020603050405020304" pitchFamily="18" charset="0"/>
                <a:cs typeface="Times New Roman" panose="02020603050405020304" pitchFamily="18" charset="0"/>
              </a:rPr>
              <a:t>Referências bibliográficas</a:t>
            </a:r>
          </a:p>
        </p:txBody>
      </p:sp>
      <p:sp>
        <p:nvSpPr>
          <p:cNvPr id="3" name="Espaço Reservado para Conteúdo 2"/>
          <p:cNvSpPr>
            <a:spLocks noGrp="1"/>
          </p:cNvSpPr>
          <p:nvPr>
            <p:ph idx="4294967295"/>
          </p:nvPr>
        </p:nvSpPr>
        <p:spPr>
          <a:xfrm>
            <a:off x="219781" y="985294"/>
            <a:ext cx="4467317" cy="3285969"/>
          </a:xfrm>
        </p:spPr>
        <p:txBody>
          <a:bodyPr>
            <a:normAutofit fontScale="55000" lnSpcReduction="20000"/>
          </a:bodyPr>
          <a:lstStyle/>
          <a:p>
            <a:pPr algn="just"/>
            <a:r>
              <a:rPr lang="pt-BR" sz="1600" b="1" dirty="0">
                <a:latin typeface="Times New Roman" panose="02020603050405020304" pitchFamily="18" charset="0"/>
                <a:cs typeface="Times New Roman" panose="02020603050405020304" pitchFamily="18" charset="0"/>
              </a:rPr>
              <a:t>DE CASTRO ALVES</a:t>
            </a:r>
            <a:r>
              <a:rPr lang="pt-BR" sz="1600" dirty="0">
                <a:latin typeface="Times New Roman" panose="02020603050405020304" pitchFamily="18" charset="0"/>
                <a:cs typeface="Times New Roman" panose="02020603050405020304" pitchFamily="18" charset="0"/>
              </a:rPr>
              <a:t>, Laerte. A organização da União </a:t>
            </a:r>
            <a:r>
              <a:rPr lang="pt-BR" sz="1600" dirty="0" err="1">
                <a:latin typeface="Times New Roman" panose="02020603050405020304" pitchFamily="18" charset="0"/>
                <a:cs typeface="Times New Roman" panose="02020603050405020304" pitchFamily="18" charset="0"/>
              </a:rPr>
              <a:t>Européia</a:t>
            </a:r>
            <a:r>
              <a:rPr lang="pt-BR" sz="1600" dirty="0">
                <a:latin typeface="Times New Roman" panose="02020603050405020304" pitchFamily="18" charset="0"/>
                <a:cs typeface="Times New Roman" panose="02020603050405020304" pitchFamily="18" charset="0"/>
              </a:rPr>
              <a:t> e de sua estrutura jurídico-institucional. </a:t>
            </a:r>
            <a:r>
              <a:rPr lang="pt-BR" sz="1600" b="1" dirty="0">
                <a:latin typeface="Times New Roman" panose="02020603050405020304" pitchFamily="18" charset="0"/>
                <a:cs typeface="Times New Roman" panose="02020603050405020304" pitchFamily="18" charset="0"/>
              </a:rPr>
              <a:t>Jus </a:t>
            </a:r>
            <a:r>
              <a:rPr lang="pt-BR" sz="1600" b="1" dirty="0" err="1">
                <a:latin typeface="Times New Roman" panose="02020603050405020304" pitchFamily="18" charset="0"/>
                <a:cs typeface="Times New Roman" panose="02020603050405020304" pitchFamily="18" charset="0"/>
              </a:rPr>
              <a:t>Scriptum's</a:t>
            </a:r>
            <a:r>
              <a:rPr lang="pt-BR" sz="1600" b="1" dirty="0">
                <a:latin typeface="Times New Roman" panose="02020603050405020304" pitchFamily="18" charset="0"/>
                <a:cs typeface="Times New Roman" panose="02020603050405020304" pitchFamily="18" charset="0"/>
              </a:rPr>
              <a:t> </a:t>
            </a:r>
            <a:r>
              <a:rPr lang="pt-BR" sz="1600" b="1" dirty="0" err="1">
                <a:latin typeface="Times New Roman" panose="02020603050405020304" pitchFamily="18" charset="0"/>
                <a:cs typeface="Times New Roman" panose="02020603050405020304" pitchFamily="18" charset="0"/>
              </a:rPr>
              <a:t>International</a:t>
            </a:r>
            <a:r>
              <a:rPr lang="pt-BR" sz="1600" b="1" dirty="0">
                <a:latin typeface="Times New Roman" panose="02020603050405020304" pitchFamily="18" charset="0"/>
                <a:cs typeface="Times New Roman" panose="02020603050405020304" pitchFamily="18" charset="0"/>
              </a:rPr>
              <a:t> </a:t>
            </a:r>
            <a:r>
              <a:rPr lang="pt-BR" sz="1600" b="1" dirty="0" err="1">
                <a:latin typeface="Times New Roman" panose="02020603050405020304" pitchFamily="18" charset="0"/>
                <a:cs typeface="Times New Roman" panose="02020603050405020304" pitchFamily="18" charset="0"/>
              </a:rPr>
              <a:t>Journal</a:t>
            </a:r>
            <a:r>
              <a:rPr lang="pt-BR" sz="1600" b="1" dirty="0">
                <a:latin typeface="Times New Roman" panose="02020603050405020304" pitchFamily="18" charset="0"/>
                <a:cs typeface="Times New Roman" panose="02020603050405020304" pitchFamily="18" charset="0"/>
              </a:rPr>
              <a:t> </a:t>
            </a:r>
            <a:r>
              <a:rPr lang="pt-BR" sz="1600" b="1" dirty="0" err="1">
                <a:latin typeface="Times New Roman" panose="02020603050405020304" pitchFamily="18" charset="0"/>
                <a:cs typeface="Times New Roman" panose="02020603050405020304" pitchFamily="18" charset="0"/>
              </a:rPr>
              <a:t>of</a:t>
            </a:r>
            <a:r>
              <a:rPr lang="pt-BR" sz="1600" b="1" dirty="0">
                <a:latin typeface="Times New Roman" panose="02020603050405020304" pitchFamily="18" charset="0"/>
                <a:cs typeface="Times New Roman" panose="02020603050405020304" pitchFamily="18" charset="0"/>
              </a:rPr>
              <a:t> Law</a:t>
            </a:r>
            <a:r>
              <a:rPr lang="pt-BR" sz="1600" dirty="0">
                <a:latin typeface="Times New Roman" panose="02020603050405020304" pitchFamily="18" charset="0"/>
                <a:cs typeface="Times New Roman" panose="02020603050405020304" pitchFamily="18" charset="0"/>
              </a:rPr>
              <a:t>, v. 2, n. 2, p. 45-79, 2006.</a:t>
            </a:r>
            <a:r>
              <a:rPr lang="es-ES" sz="1600" dirty="0">
                <a:latin typeface="Times New Roman" panose="02020603050405020304" pitchFamily="18" charset="0"/>
                <a:cs typeface="Times New Roman" panose="02020603050405020304" pitchFamily="18" charset="0"/>
              </a:rPr>
              <a:t> </a:t>
            </a:r>
            <a:r>
              <a:rPr lang="pt-BR" sz="1600" b="1" dirty="0">
                <a:latin typeface="Times New Roman" panose="02020603050405020304" pitchFamily="18" charset="0"/>
                <a:cs typeface="Times New Roman" panose="02020603050405020304" pitchFamily="18" charset="0"/>
              </a:rPr>
              <a:t>ISBN: 16459024</a:t>
            </a:r>
            <a:r>
              <a:rPr lang="pt-BR" sz="1600" u="sng"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endParaRPr lang="pt-BR" sz="1600" u="sng" dirty="0">
              <a:solidFill>
                <a:schemeClr val="tx1"/>
              </a:solidFill>
              <a:latin typeface="Times New Roman" panose="02020603050405020304" pitchFamily="18" charset="0"/>
              <a:cs typeface="Times New Roman" panose="02020603050405020304" pitchFamily="18" charset="0"/>
            </a:endParaRPr>
          </a:p>
          <a:p>
            <a:pPr algn="just"/>
            <a:r>
              <a:rPr lang="pt-BR" sz="1600" b="1" dirty="0">
                <a:latin typeface="Times New Roman" panose="02020603050405020304" pitchFamily="18" charset="0"/>
                <a:cs typeface="Times New Roman" panose="02020603050405020304" pitchFamily="18" charset="0"/>
              </a:rPr>
              <a:t>LITVINOFF, </a:t>
            </a:r>
            <a:r>
              <a:rPr lang="pt-BR" sz="1600" dirty="0">
                <a:latin typeface="Times New Roman" panose="02020603050405020304" pitchFamily="18" charset="0"/>
                <a:cs typeface="Times New Roman" panose="02020603050405020304" pitchFamily="18" charset="0"/>
              </a:rPr>
              <a:t>Diego Ezequiel. </a:t>
            </a:r>
            <a:r>
              <a:rPr lang="pt-BR" sz="1600" dirty="0" err="1">
                <a:latin typeface="Times New Roman" panose="02020603050405020304" pitchFamily="18" charset="0"/>
                <a:cs typeface="Times New Roman" panose="02020603050405020304" pitchFamily="18" charset="0"/>
              </a:rPr>
              <a:t>Agamben</a:t>
            </a:r>
            <a:r>
              <a:rPr lang="pt-BR" sz="1600" dirty="0">
                <a:latin typeface="Times New Roman" panose="02020603050405020304" pitchFamily="18" charset="0"/>
                <a:cs typeface="Times New Roman" panose="02020603050405020304" pitchFamily="18" charset="0"/>
              </a:rPr>
              <a:t>, Giorgio, </a:t>
            </a:r>
            <a:r>
              <a:rPr lang="pt-BR" sz="1600" dirty="0" err="1">
                <a:latin typeface="Times New Roman" panose="02020603050405020304" pitchFamily="18" charset="0"/>
                <a:cs typeface="Times New Roman" panose="02020603050405020304" pitchFamily="18" charset="0"/>
              </a:rPr>
              <a:t>Auto-retrato</a:t>
            </a:r>
            <a:r>
              <a:rPr lang="pt-BR" sz="1600" dirty="0">
                <a:latin typeface="Times New Roman" panose="02020603050405020304" pitchFamily="18" charset="0"/>
                <a:cs typeface="Times New Roman" panose="02020603050405020304" pitchFamily="18" charset="0"/>
              </a:rPr>
              <a:t> no estúdio, (traduzido por Rodrigo Molina-</a:t>
            </a:r>
            <a:r>
              <a:rPr lang="pt-BR" sz="1600" dirty="0" err="1">
                <a:latin typeface="Times New Roman" panose="02020603050405020304" pitchFamily="18" charset="0"/>
                <a:cs typeface="Times New Roman" panose="02020603050405020304" pitchFamily="18" charset="0"/>
              </a:rPr>
              <a:t>Zavalía</a:t>
            </a:r>
            <a:r>
              <a:rPr lang="pt-BR" sz="1600" dirty="0">
                <a:latin typeface="Times New Roman" panose="02020603050405020304" pitchFamily="18" charset="0"/>
                <a:cs typeface="Times New Roman" panose="02020603050405020304" pitchFamily="18" charset="0"/>
              </a:rPr>
              <a:t> e </a:t>
            </a:r>
            <a:r>
              <a:rPr lang="pt-BR" sz="1600" dirty="0" err="1">
                <a:latin typeface="Times New Roman" panose="02020603050405020304" pitchFamily="18" charset="0"/>
                <a:cs typeface="Times New Roman" panose="02020603050405020304" pitchFamily="18" charset="0"/>
              </a:rPr>
              <a:t>María</a:t>
            </a:r>
            <a:r>
              <a:rPr lang="pt-BR" sz="1600" dirty="0">
                <a:latin typeface="Times New Roman" panose="02020603050405020304" pitchFamily="18" charset="0"/>
                <a:cs typeface="Times New Roman" panose="02020603050405020304" pitchFamily="18" charset="0"/>
              </a:rPr>
              <a:t> Teresa D´Meza), Buenos Aires, Adriana Hidalgo, 2018, 140 pp. In: </a:t>
            </a:r>
            <a:r>
              <a:rPr lang="pt-BR" sz="1600" b="1" dirty="0">
                <a:latin typeface="Times New Roman" panose="02020603050405020304" pitchFamily="18" charset="0"/>
                <a:cs typeface="Times New Roman" panose="02020603050405020304" pitchFamily="18" charset="0"/>
              </a:rPr>
              <a:t>Anais do Seminário de História da Filosofia</a:t>
            </a:r>
            <a:r>
              <a:rPr lang="pt-BR" sz="1600" dirty="0">
                <a:latin typeface="Times New Roman" panose="02020603050405020304" pitchFamily="18" charset="0"/>
                <a:cs typeface="Times New Roman" panose="02020603050405020304" pitchFamily="18" charset="0"/>
              </a:rPr>
              <a:t> . Universidade </a:t>
            </a:r>
            <a:r>
              <a:rPr lang="pt-BR" sz="1600" dirty="0" err="1">
                <a:latin typeface="Times New Roman" panose="02020603050405020304" pitchFamily="18" charset="0"/>
                <a:cs typeface="Times New Roman" panose="02020603050405020304" pitchFamily="18" charset="0"/>
              </a:rPr>
              <a:t>Complutense</a:t>
            </a:r>
            <a:r>
              <a:rPr lang="pt-BR" sz="1600" dirty="0">
                <a:latin typeface="Times New Roman" panose="02020603050405020304" pitchFamily="18" charset="0"/>
                <a:cs typeface="Times New Roman" panose="02020603050405020304" pitchFamily="18" charset="0"/>
              </a:rPr>
              <a:t> de Madrid, 2019. p. 283.</a:t>
            </a:r>
          </a:p>
          <a:p>
            <a:pPr algn="just"/>
            <a:r>
              <a:rPr lang="es-ES" sz="1600" b="1" dirty="0">
                <a:latin typeface="Times New Roman" panose="02020603050405020304" pitchFamily="18" charset="0"/>
                <a:cs typeface="Times New Roman" panose="02020603050405020304" pitchFamily="18" charset="0"/>
              </a:rPr>
              <a:t>ARTUS, Patrick; VIRARD, </a:t>
            </a:r>
            <a:r>
              <a:rPr lang="es-ES" sz="1600" dirty="0">
                <a:latin typeface="Times New Roman" panose="02020603050405020304" pitchFamily="18" charset="0"/>
                <a:cs typeface="Times New Roman" panose="02020603050405020304" pitchFamily="18" charset="0"/>
              </a:rPr>
              <a:t>Marie-Paule. Globalización: aún falta lo peor. Desigualdades crecientes, derroche de recursos escasos, especulación financiera, desenfrenada avidez de ganancias e implosión de Europa. 2009 </a:t>
            </a:r>
            <a:r>
              <a:rPr lang="pt-BR" sz="1600" b="1" dirty="0">
                <a:latin typeface="Times New Roman" panose="02020603050405020304" pitchFamily="18" charset="0"/>
                <a:cs typeface="Times New Roman" panose="02020603050405020304" pitchFamily="18" charset="0"/>
              </a:rPr>
              <a:t>ISBN: </a:t>
            </a:r>
            <a:br>
              <a:rPr lang="pt-BR" sz="1600" dirty="0">
                <a:latin typeface="Times New Roman" panose="02020603050405020304" pitchFamily="18" charset="0"/>
                <a:cs typeface="Times New Roman" panose="02020603050405020304" pitchFamily="18" charset="0"/>
              </a:rPr>
            </a:br>
            <a:r>
              <a:rPr lang="pt-BR" sz="1600" dirty="0">
                <a:latin typeface="Times New Roman" panose="02020603050405020304" pitchFamily="18" charset="0"/>
                <a:cs typeface="Times New Roman" panose="02020603050405020304" pitchFamily="18" charset="0"/>
              </a:rPr>
              <a:t>9789728920685</a:t>
            </a:r>
            <a:endParaRPr lang="es-ES" sz="1600" dirty="0">
              <a:latin typeface="Times New Roman" panose="02020603050405020304" pitchFamily="18" charset="0"/>
              <a:cs typeface="Times New Roman" panose="02020603050405020304" pitchFamily="18" charset="0"/>
            </a:endParaRPr>
          </a:p>
          <a:p>
            <a:pPr algn="just"/>
            <a:r>
              <a:rPr lang="pt-BR" sz="1600" b="1" dirty="0">
                <a:latin typeface="Times New Roman" panose="02020603050405020304" pitchFamily="18" charset="0"/>
                <a:cs typeface="Times New Roman" panose="02020603050405020304" pitchFamily="18" charset="0"/>
              </a:rPr>
              <a:t>BALDI </a:t>
            </a:r>
            <a:r>
              <a:rPr lang="pt-BR" sz="1600" dirty="0">
                <a:latin typeface="Times New Roman" panose="02020603050405020304" pitchFamily="18" charset="0"/>
                <a:cs typeface="Times New Roman" panose="02020603050405020304" pitchFamily="18" charset="0"/>
              </a:rPr>
              <a:t>, Vania e Lídia </a:t>
            </a:r>
            <a:r>
              <a:rPr lang="pt-BR" sz="1600" dirty="0" err="1">
                <a:latin typeface="Times New Roman" panose="02020603050405020304" pitchFamily="18" charset="0"/>
                <a:cs typeface="Times New Roman" panose="02020603050405020304" pitchFamily="18" charset="0"/>
              </a:rPr>
              <a:t>Oliveira.Europeus</a:t>
            </a:r>
            <a:r>
              <a:rPr lang="pt-BR" sz="1600" dirty="0">
                <a:latin typeface="Times New Roman" panose="02020603050405020304" pitchFamily="18" charset="0"/>
                <a:cs typeface="Times New Roman" panose="02020603050405020304" pitchFamily="18" charset="0"/>
              </a:rPr>
              <a:t> em Busca da Europa- os desafios da consciência europeia nas novas gerações. Edições Afrontamentos.Porto.2014.</a:t>
            </a:r>
          </a:p>
          <a:p>
            <a:pPr algn="just"/>
            <a:r>
              <a:rPr lang="pt-BR" sz="1600" b="1" dirty="0">
                <a:latin typeface="Times New Roman" panose="02020603050405020304" pitchFamily="18" charset="0"/>
                <a:cs typeface="Times New Roman" panose="02020603050405020304" pitchFamily="18" charset="0"/>
              </a:rPr>
              <a:t>COSTA, </a:t>
            </a:r>
            <a:r>
              <a:rPr lang="pt-BR" sz="1600" dirty="0">
                <a:latin typeface="Times New Roman" panose="02020603050405020304" pitchFamily="18" charset="0"/>
                <a:cs typeface="Times New Roman" panose="02020603050405020304" pitchFamily="18" charset="0"/>
              </a:rPr>
              <a:t>Rogério </a:t>
            </a:r>
            <a:r>
              <a:rPr lang="pt-BR" sz="1600" dirty="0" err="1">
                <a:latin typeface="Times New Roman" panose="02020603050405020304" pitchFamily="18" charset="0"/>
                <a:cs typeface="Times New Roman" panose="02020603050405020304" pitchFamily="18" charset="0"/>
              </a:rPr>
              <a:t>H.da.A</a:t>
            </a:r>
            <a:r>
              <a:rPr lang="pt-BR" sz="1600" dirty="0">
                <a:latin typeface="Times New Roman" panose="02020603050405020304" pitchFamily="18" charset="0"/>
                <a:cs typeface="Times New Roman" panose="02020603050405020304" pitchFamily="18" charset="0"/>
              </a:rPr>
              <a:t> NOVA DES-ORDEM </a:t>
            </a:r>
            <a:r>
              <a:rPr lang="pt-BR" sz="1600" dirty="0" err="1">
                <a:latin typeface="Times New Roman" panose="02020603050405020304" pitchFamily="18" charset="0"/>
                <a:cs typeface="Times New Roman" panose="02020603050405020304" pitchFamily="18" charset="0"/>
              </a:rPr>
              <a:t>MUNDIAL.São</a:t>
            </a:r>
            <a:r>
              <a:rPr lang="pt-BR" sz="1600" dirty="0">
                <a:latin typeface="Times New Roman" panose="02020603050405020304" pitchFamily="18" charset="0"/>
                <a:cs typeface="Times New Roman" panose="02020603050405020304" pitchFamily="18" charset="0"/>
              </a:rPr>
              <a:t> Paulo. Editora UNESP-2006</a:t>
            </a:r>
          </a:p>
          <a:p>
            <a:pPr algn="just"/>
            <a:r>
              <a:rPr lang="pt-BR" sz="1600" dirty="0">
                <a:latin typeface="Times New Roman" panose="02020603050405020304" pitchFamily="18" charset="0"/>
                <a:cs typeface="Times New Roman" panose="02020603050405020304" pitchFamily="18" charset="0"/>
              </a:rPr>
              <a:t>BRITO, Cristina; AZAR, Aldo Marcelo. Os princípios que iluminam o direito internacional privado no projeto de código civil comercial. 2013.</a:t>
            </a:r>
          </a:p>
          <a:p>
            <a:pPr algn="just"/>
            <a:r>
              <a:rPr lang="pt-BR" sz="1600" b="1" dirty="0">
                <a:latin typeface="Times New Roman" panose="02020603050405020304" pitchFamily="18" charset="0"/>
                <a:cs typeface="Times New Roman" panose="02020603050405020304" pitchFamily="18" charset="0"/>
              </a:rPr>
              <a:t>FIUZA, </a:t>
            </a:r>
            <a:r>
              <a:rPr lang="pt-BR" sz="1600" dirty="0" err="1">
                <a:latin typeface="Times New Roman" panose="02020603050405020304" pitchFamily="18" charset="0"/>
                <a:cs typeface="Times New Roman" panose="02020603050405020304" pitchFamily="18" charset="0"/>
              </a:rPr>
              <a:t>Guilherme.Passaporte</a:t>
            </a:r>
            <a:r>
              <a:rPr lang="pt-BR" sz="1600" dirty="0">
                <a:latin typeface="Times New Roman" panose="02020603050405020304" pitchFamily="18" charset="0"/>
                <a:cs typeface="Times New Roman" panose="02020603050405020304" pitchFamily="18" charset="0"/>
              </a:rPr>
              <a:t> 2030.São </a:t>
            </a:r>
            <a:r>
              <a:rPr lang="pt-BR" sz="1600" dirty="0" err="1">
                <a:latin typeface="Times New Roman" panose="02020603050405020304" pitchFamily="18" charset="0"/>
                <a:cs typeface="Times New Roman" panose="02020603050405020304" pitchFamily="18" charset="0"/>
              </a:rPr>
              <a:t>Paulo.Faro</a:t>
            </a:r>
            <a:r>
              <a:rPr lang="pt-BR" sz="1600" dirty="0">
                <a:latin typeface="Times New Roman" panose="02020603050405020304" pitchFamily="18" charset="0"/>
                <a:cs typeface="Times New Roman" panose="02020603050405020304" pitchFamily="18" charset="0"/>
              </a:rPr>
              <a:t> Editorial.2022.  </a:t>
            </a:r>
            <a:r>
              <a:rPr lang="pt-BR" sz="1600" b="1" dirty="0">
                <a:latin typeface="Times New Roman" panose="02020603050405020304" pitchFamily="18" charset="0"/>
                <a:cs typeface="Times New Roman" panose="02020603050405020304" pitchFamily="18" charset="0"/>
              </a:rPr>
              <a:t>ISBN 978.65-557-186-4</a:t>
            </a:r>
          </a:p>
          <a:p>
            <a:pPr algn="just"/>
            <a:r>
              <a:rPr lang="pt-BR" sz="1600" dirty="0">
                <a:latin typeface="Times New Roman" panose="02020603050405020304" pitchFamily="18" charset="0"/>
                <a:cs typeface="Times New Roman" panose="02020603050405020304" pitchFamily="18" charset="0"/>
              </a:rPr>
              <a:t>ADORNO, Roberto e cols. OBSERVATÓRIO SOBRE DIREITOS HUMANOS: Bioética, Saúde e Meio Ambiente.</a:t>
            </a:r>
          </a:p>
          <a:p>
            <a:pPr algn="just"/>
            <a:r>
              <a:rPr lang="pt-BR" sz="1600" dirty="0">
                <a:latin typeface="Times New Roman" panose="02020603050405020304" pitchFamily="18" charset="0"/>
                <a:cs typeface="Times New Roman" panose="02020603050405020304" pitchFamily="18" charset="0"/>
              </a:rPr>
              <a:t>JARDIM, Mónica </a:t>
            </a:r>
            <a:r>
              <a:rPr lang="pt-BR" sz="1600" dirty="0" err="1">
                <a:latin typeface="Times New Roman" panose="02020603050405020304" pitchFamily="18" charset="0"/>
                <a:cs typeface="Times New Roman" panose="02020603050405020304" pitchFamily="18" charset="0"/>
              </a:rPr>
              <a:t>Vanderleia</a:t>
            </a:r>
            <a:r>
              <a:rPr lang="pt-BR" sz="1600" dirty="0">
                <a:latin typeface="Times New Roman" panose="02020603050405020304" pitchFamily="18" charset="0"/>
                <a:cs typeface="Times New Roman" panose="02020603050405020304" pitchFamily="18" charset="0"/>
              </a:rPr>
              <a:t> Alves de Sousa. </a:t>
            </a:r>
            <a:r>
              <a:rPr lang="pt-BR" sz="1600" b="1" dirty="0">
                <a:latin typeface="Times New Roman" panose="02020603050405020304" pitchFamily="18" charset="0"/>
                <a:cs typeface="Times New Roman" panose="02020603050405020304" pitchFamily="18" charset="0"/>
              </a:rPr>
              <a:t>Efeitos Substantivos do registo predial-Terceiros para efeitos de registo</a:t>
            </a:r>
            <a:r>
              <a:rPr lang="pt-BR" sz="1600" dirty="0">
                <a:latin typeface="Times New Roman" panose="02020603050405020304" pitchFamily="18" charset="0"/>
                <a:cs typeface="Times New Roman" panose="02020603050405020304" pitchFamily="18" charset="0"/>
              </a:rPr>
              <a:t>. 2013. Tese de Doutorado.</a:t>
            </a:r>
          </a:p>
          <a:p>
            <a:pPr algn="just"/>
            <a:endParaRPr lang="pt-BR" sz="1000" i="1" dirty="0">
              <a:latin typeface="Times New Roman" panose="02020603050405020304" pitchFamily="18" charset="0"/>
              <a:cs typeface="Times New Roman" panose="02020603050405020304" pitchFamily="18" charset="0"/>
            </a:endParaRPr>
          </a:p>
          <a:p>
            <a:pPr algn="just"/>
            <a:endParaRPr lang="pt-BR" sz="1000" i="1" dirty="0">
              <a:latin typeface="Times New Roman" panose="02020603050405020304" pitchFamily="18" charset="0"/>
              <a:cs typeface="Times New Roman" panose="02020603050405020304" pitchFamily="18" charset="0"/>
            </a:endParaRPr>
          </a:p>
          <a:p>
            <a:pPr algn="just"/>
            <a:endParaRPr lang="pt-BR" sz="1000" dirty="0">
              <a:latin typeface="Times New Roman" panose="02020603050405020304" pitchFamily="18" charset="0"/>
              <a:cs typeface="Times New Roman" panose="02020603050405020304" pitchFamily="18" charset="0"/>
            </a:endParaRPr>
          </a:p>
          <a:p>
            <a:endParaRPr lang="pt-BR" sz="900" dirty="0"/>
          </a:p>
        </p:txBody>
      </p:sp>
      <p:sp>
        <p:nvSpPr>
          <p:cNvPr id="5" name="CaixaDeTexto 4">
            <a:extLst>
              <a:ext uri="{FF2B5EF4-FFF2-40B4-BE49-F238E27FC236}">
                <a16:creationId xmlns:a16="http://schemas.microsoft.com/office/drawing/2014/main" id="{10B5F9F6-1723-4B41-8526-9D5B81B4A599}"/>
              </a:ext>
            </a:extLst>
          </p:cNvPr>
          <p:cNvSpPr txBox="1"/>
          <p:nvPr/>
        </p:nvSpPr>
        <p:spPr>
          <a:xfrm>
            <a:off x="4879132" y="836451"/>
            <a:ext cx="4045086" cy="3170099"/>
          </a:xfrm>
          <a:prstGeom prst="rect">
            <a:avLst/>
          </a:prstGeom>
          <a:noFill/>
        </p:spPr>
        <p:txBody>
          <a:bodyPr wrap="square" rtlCol="0">
            <a:spAutoFit/>
          </a:bodyPr>
          <a:lstStyle/>
          <a:p>
            <a:pPr algn="just"/>
            <a:r>
              <a:rPr lang="pt-BR" sz="1000" b="1" dirty="0">
                <a:latin typeface="Times New Roman" panose="02020603050405020304" pitchFamily="18" charset="0"/>
                <a:cs typeface="Times New Roman" panose="02020603050405020304" pitchFamily="18" charset="0"/>
              </a:rPr>
              <a:t>LAPORTA, </a:t>
            </a:r>
            <a:r>
              <a:rPr lang="pt-BR" sz="1000" dirty="0">
                <a:latin typeface="Times New Roman" panose="02020603050405020304" pitchFamily="18" charset="0"/>
                <a:cs typeface="Times New Roman" panose="02020603050405020304" pitchFamily="18" charset="0"/>
              </a:rPr>
              <a:t>Francisco J. El </a:t>
            </a:r>
            <a:r>
              <a:rPr lang="pt-BR" sz="1000" dirty="0" err="1">
                <a:latin typeface="Times New Roman" panose="02020603050405020304" pitchFamily="18" charset="0"/>
                <a:cs typeface="Times New Roman" panose="02020603050405020304" pitchFamily="18" charset="0"/>
              </a:rPr>
              <a:t>imperio</a:t>
            </a:r>
            <a:r>
              <a:rPr lang="pt-BR" sz="1000" dirty="0">
                <a:latin typeface="Times New Roman" panose="02020603050405020304" pitchFamily="18" charset="0"/>
                <a:cs typeface="Times New Roman" panose="02020603050405020304" pitchFamily="18" charset="0"/>
              </a:rPr>
              <a:t> de </a:t>
            </a:r>
            <a:r>
              <a:rPr lang="pt-BR" sz="1000" dirty="0" err="1">
                <a:latin typeface="Times New Roman" panose="02020603050405020304" pitchFamily="18" charset="0"/>
                <a:cs typeface="Times New Roman" panose="02020603050405020304" pitchFamily="18" charset="0"/>
              </a:rPr>
              <a:t>la</a:t>
            </a:r>
            <a:r>
              <a:rPr lang="pt-BR" sz="1000" dirty="0">
                <a:latin typeface="Times New Roman" panose="02020603050405020304" pitchFamily="18" charset="0"/>
                <a:cs typeface="Times New Roman" panose="02020603050405020304" pitchFamily="18" charset="0"/>
              </a:rPr>
              <a:t> </a:t>
            </a:r>
            <a:r>
              <a:rPr lang="pt-BR" sz="1000" dirty="0" err="1">
                <a:latin typeface="Times New Roman" panose="02020603050405020304" pitchFamily="18" charset="0"/>
                <a:cs typeface="Times New Roman" panose="02020603050405020304" pitchFamily="18" charset="0"/>
              </a:rPr>
              <a:t>ley</a:t>
            </a:r>
            <a:r>
              <a:rPr lang="pt-BR" sz="1000" dirty="0">
                <a:latin typeface="Times New Roman" panose="02020603050405020304" pitchFamily="18" charset="0"/>
                <a:cs typeface="Times New Roman" panose="02020603050405020304" pitchFamily="18" charset="0"/>
              </a:rPr>
              <a:t>: una </a:t>
            </a:r>
            <a:r>
              <a:rPr lang="pt-BR" sz="1000" dirty="0" err="1">
                <a:latin typeface="Times New Roman" panose="02020603050405020304" pitchFamily="18" charset="0"/>
                <a:cs typeface="Times New Roman" panose="02020603050405020304" pitchFamily="18" charset="0"/>
              </a:rPr>
              <a:t>visión</a:t>
            </a:r>
            <a:r>
              <a:rPr lang="pt-BR" sz="1000" dirty="0">
                <a:latin typeface="Times New Roman" panose="02020603050405020304" pitchFamily="18" charset="0"/>
                <a:cs typeface="Times New Roman" panose="02020603050405020304" pitchFamily="18" charset="0"/>
              </a:rPr>
              <a:t> </a:t>
            </a:r>
            <a:r>
              <a:rPr lang="pt-BR" sz="1000" dirty="0" err="1">
                <a:latin typeface="Times New Roman" panose="02020603050405020304" pitchFamily="18" charset="0"/>
                <a:cs typeface="Times New Roman" panose="02020603050405020304" pitchFamily="18" charset="0"/>
              </a:rPr>
              <a:t>actual</a:t>
            </a:r>
            <a:r>
              <a:rPr lang="pt-BR" sz="1000" dirty="0">
                <a:latin typeface="Times New Roman" panose="02020603050405020304" pitchFamily="18" charset="0"/>
                <a:cs typeface="Times New Roman" panose="02020603050405020304" pitchFamily="18" charset="0"/>
              </a:rPr>
              <a:t>. Madrid: </a:t>
            </a:r>
            <a:r>
              <a:rPr lang="pt-BR" sz="1000" dirty="0" err="1">
                <a:latin typeface="Times New Roman" panose="02020603050405020304" pitchFamily="18" charset="0"/>
                <a:cs typeface="Times New Roman" panose="02020603050405020304" pitchFamily="18" charset="0"/>
              </a:rPr>
              <a:t>Trotta</a:t>
            </a:r>
            <a:r>
              <a:rPr lang="pt-BR" sz="1000" dirty="0">
                <a:latin typeface="Times New Roman" panose="02020603050405020304" pitchFamily="18" charset="0"/>
                <a:cs typeface="Times New Roman" panose="02020603050405020304" pitchFamily="18" charset="0"/>
              </a:rPr>
              <a:t>, 2007. </a:t>
            </a:r>
            <a:r>
              <a:rPr lang="pt-BR" sz="1000" b="1" dirty="0">
                <a:latin typeface="Times New Roman" panose="02020603050405020304" pitchFamily="18" charset="0"/>
                <a:cs typeface="Times New Roman" panose="02020603050405020304" pitchFamily="18" charset="0"/>
              </a:rPr>
              <a:t>ISBN: ‎ </a:t>
            </a:r>
            <a:r>
              <a:rPr lang="pt-BR" sz="1000" dirty="0">
                <a:latin typeface="Times New Roman" panose="02020603050405020304" pitchFamily="18" charset="0"/>
                <a:cs typeface="Times New Roman" panose="02020603050405020304" pitchFamily="18" charset="0"/>
              </a:rPr>
              <a:t>8481649309</a:t>
            </a:r>
          </a:p>
          <a:p>
            <a:pPr algn="just"/>
            <a:r>
              <a:rPr lang="pt-BR" sz="1000" b="1" dirty="0">
                <a:latin typeface="Times New Roman" panose="02020603050405020304" pitchFamily="18" charset="0"/>
                <a:cs typeface="Times New Roman" panose="02020603050405020304" pitchFamily="18" charset="0"/>
              </a:rPr>
              <a:t>MENDEZ</a:t>
            </a:r>
            <a:r>
              <a:rPr lang="pt-BR" sz="1000" dirty="0">
                <a:latin typeface="Times New Roman" panose="02020603050405020304" pitchFamily="18" charset="0"/>
                <a:cs typeface="Times New Roman" panose="02020603050405020304" pitchFamily="18" charset="0"/>
              </a:rPr>
              <a:t> , GONZALES FERNANDO. Registro público de imóveis </a:t>
            </a:r>
            <a:r>
              <a:rPr lang="pt-BR" sz="1000" dirty="0" err="1">
                <a:latin typeface="Times New Roman" panose="02020603050405020304" pitchFamily="18" charset="0"/>
                <a:cs typeface="Times New Roman" panose="02020603050405020304" pitchFamily="18" charset="0"/>
              </a:rPr>
              <a:t>eletrônico.São</a:t>
            </a:r>
            <a:r>
              <a:rPr lang="pt-BR" sz="1000" dirty="0">
                <a:latin typeface="Times New Roman" panose="02020603050405020304" pitchFamily="18" charset="0"/>
                <a:cs typeface="Times New Roman" panose="02020603050405020304" pitchFamily="18" charset="0"/>
              </a:rPr>
              <a:t> Paulo. Quinta 	Editorial. 202</a:t>
            </a:r>
          </a:p>
          <a:p>
            <a:pPr algn="just"/>
            <a:r>
              <a:rPr lang="pt-BR" sz="1000" b="1" dirty="0">
                <a:latin typeface="Times New Roman" panose="02020603050405020304" pitchFamily="18" charset="0"/>
                <a:cs typeface="Times New Roman" panose="02020603050405020304" pitchFamily="18" charset="0"/>
              </a:rPr>
              <a:t>MONZÓN</a:t>
            </a:r>
            <a:r>
              <a:rPr lang="pt-BR" sz="1000" dirty="0">
                <a:latin typeface="Times New Roman" panose="02020603050405020304" pitchFamily="18" charset="0"/>
                <a:cs typeface="Times New Roman" panose="02020603050405020304" pitchFamily="18" charset="0"/>
              </a:rPr>
              <a:t>, José </a:t>
            </a:r>
            <a:r>
              <a:rPr lang="pt-BR" sz="1000" dirty="0" err="1">
                <a:latin typeface="Times New Roman" panose="02020603050405020304" pitchFamily="18" charset="0"/>
                <a:cs typeface="Times New Roman" panose="02020603050405020304" pitchFamily="18" charset="0"/>
              </a:rPr>
              <a:t>María</a:t>
            </a:r>
            <a:r>
              <a:rPr lang="pt-BR" sz="1000" dirty="0">
                <a:latin typeface="Times New Roman" panose="02020603050405020304" pitchFamily="18" charset="0"/>
                <a:cs typeface="Times New Roman" panose="02020603050405020304" pitchFamily="18" charset="0"/>
              </a:rPr>
              <a:t>. La </a:t>
            </a:r>
            <a:r>
              <a:rPr lang="pt-BR" sz="1000" dirty="0" err="1">
                <a:latin typeface="Times New Roman" panose="02020603050405020304" pitchFamily="18" charset="0"/>
                <a:cs typeface="Times New Roman" panose="02020603050405020304" pitchFamily="18" charset="0"/>
              </a:rPr>
              <a:t>violencia</a:t>
            </a:r>
            <a:r>
              <a:rPr lang="pt-BR" sz="1000" dirty="0">
                <a:latin typeface="Times New Roman" panose="02020603050405020304" pitchFamily="18" charset="0"/>
                <a:cs typeface="Times New Roman" panose="02020603050405020304" pitchFamily="18" charset="0"/>
              </a:rPr>
              <a:t>, </a:t>
            </a:r>
            <a:r>
              <a:rPr lang="pt-BR" sz="1000" dirty="0" err="1">
                <a:latin typeface="Times New Roman" panose="02020603050405020304" pitchFamily="18" charset="0"/>
                <a:cs typeface="Times New Roman" panose="02020603050405020304" pitchFamily="18" charset="0"/>
              </a:rPr>
              <a:t>los</a:t>
            </a:r>
            <a:r>
              <a:rPr lang="pt-BR" sz="1000" dirty="0">
                <a:latin typeface="Times New Roman" panose="02020603050405020304" pitchFamily="18" charset="0"/>
                <a:cs typeface="Times New Roman" panose="02020603050405020304" pitchFamily="18" charset="0"/>
              </a:rPr>
              <a:t> </a:t>
            </a:r>
            <a:r>
              <a:rPr lang="pt-BR" sz="1000" dirty="0" err="1">
                <a:latin typeface="Times New Roman" panose="02020603050405020304" pitchFamily="18" charset="0"/>
                <a:cs typeface="Times New Roman" panose="02020603050405020304" pitchFamily="18" charset="0"/>
              </a:rPr>
              <a:t>medios</a:t>
            </a:r>
            <a:r>
              <a:rPr lang="pt-BR" sz="1000" dirty="0">
                <a:latin typeface="Times New Roman" panose="02020603050405020304" pitchFamily="18" charset="0"/>
                <a:cs typeface="Times New Roman" panose="02020603050405020304" pitchFamily="18" charset="0"/>
              </a:rPr>
              <a:t> y </a:t>
            </a:r>
            <a:r>
              <a:rPr lang="pt-BR" sz="1000" dirty="0" err="1">
                <a:latin typeface="Times New Roman" panose="02020603050405020304" pitchFamily="18" charset="0"/>
                <a:cs typeface="Times New Roman" panose="02020603050405020304" pitchFamily="18" charset="0"/>
              </a:rPr>
              <a:t>la</a:t>
            </a:r>
            <a:r>
              <a:rPr lang="pt-BR" sz="1000" dirty="0">
                <a:latin typeface="Times New Roman" panose="02020603050405020304" pitchFamily="18" charset="0"/>
                <a:cs typeface="Times New Roman" panose="02020603050405020304" pitchFamily="18" charset="0"/>
              </a:rPr>
              <a:t> </a:t>
            </a:r>
            <a:r>
              <a:rPr lang="pt-BR" sz="1000" dirty="0" err="1">
                <a:latin typeface="Times New Roman" panose="02020603050405020304" pitchFamily="18" charset="0"/>
                <a:cs typeface="Times New Roman" panose="02020603050405020304" pitchFamily="18" charset="0"/>
              </a:rPr>
              <a:t>valoración</a:t>
            </a:r>
            <a:r>
              <a:rPr lang="pt-BR" sz="1000" dirty="0">
                <a:latin typeface="Times New Roman" panose="02020603050405020304" pitchFamily="18" charset="0"/>
                <a:cs typeface="Times New Roman" panose="02020603050405020304" pitchFamily="18" charset="0"/>
              </a:rPr>
              <a:t> jurídica. Buenos Aires: Ábaco de Rodolfo </a:t>
            </a:r>
            <a:r>
              <a:rPr lang="pt-BR" sz="1000" dirty="0" err="1">
                <a:latin typeface="Times New Roman" panose="02020603050405020304" pitchFamily="18" charset="0"/>
                <a:cs typeface="Times New Roman" panose="02020603050405020304" pitchFamily="18" charset="0"/>
              </a:rPr>
              <a:t>Depalma</a:t>
            </a:r>
            <a:r>
              <a:rPr lang="pt-BR" sz="1000" dirty="0">
                <a:latin typeface="Times New Roman" panose="02020603050405020304" pitchFamily="18" charset="0"/>
                <a:cs typeface="Times New Roman" panose="02020603050405020304" pitchFamily="18" charset="0"/>
              </a:rPr>
              <a:t>. 2005 </a:t>
            </a:r>
            <a:r>
              <a:rPr lang="pt-BR" sz="1000" b="1" dirty="0">
                <a:latin typeface="Times New Roman" panose="02020603050405020304" pitchFamily="18" charset="0"/>
                <a:cs typeface="Times New Roman" panose="02020603050405020304" pitchFamily="18" charset="0"/>
              </a:rPr>
              <a:t>ISBN:</a:t>
            </a:r>
            <a:r>
              <a:rPr lang="pt-BR" sz="1000" dirty="0">
                <a:latin typeface="Times New Roman" panose="02020603050405020304" pitchFamily="18" charset="0"/>
                <a:cs typeface="Times New Roman" panose="02020603050405020304" pitchFamily="18" charset="0"/>
              </a:rPr>
              <a:t> 9505692390</a:t>
            </a:r>
          </a:p>
          <a:p>
            <a:pPr algn="just"/>
            <a:r>
              <a:rPr lang="es-ES" sz="1000" dirty="0">
                <a:latin typeface="Times New Roman" panose="02020603050405020304" pitchFamily="18" charset="0"/>
                <a:cs typeface="Times New Roman" panose="02020603050405020304" pitchFamily="18" charset="0"/>
              </a:rPr>
              <a:t>NEGRI, Antonio; COCCO, Giuseppe. </a:t>
            </a:r>
            <a:r>
              <a:rPr lang="es-ES" sz="1000" b="1" dirty="0">
                <a:latin typeface="Times New Roman" panose="02020603050405020304" pitchFamily="18" charset="0"/>
                <a:cs typeface="Times New Roman" panose="02020603050405020304" pitchFamily="18" charset="0"/>
              </a:rPr>
              <a:t>Global: biopoder y luchas en una América Latina globalizada</a:t>
            </a:r>
            <a:r>
              <a:rPr lang="es-ES" sz="1000" dirty="0">
                <a:latin typeface="Times New Roman" panose="02020603050405020304" pitchFamily="18" charset="0"/>
                <a:cs typeface="Times New Roman" panose="02020603050405020304" pitchFamily="18" charset="0"/>
              </a:rPr>
              <a:t>. Paidós, 2006. </a:t>
            </a:r>
            <a:r>
              <a:rPr lang="pt-BR" sz="1000" b="1" dirty="0">
                <a:latin typeface="Times New Roman" panose="02020603050405020304" pitchFamily="18" charset="0"/>
                <a:cs typeface="Times New Roman" panose="02020603050405020304" pitchFamily="18" charset="0"/>
              </a:rPr>
              <a:t>ISBN: </a:t>
            </a:r>
            <a:r>
              <a:rPr lang="pt-BR" sz="1000" dirty="0">
                <a:solidFill>
                  <a:srgbClr val="000000"/>
                </a:solidFill>
                <a:latin typeface="Times New Roman" panose="02020603050405020304" pitchFamily="18" charset="0"/>
                <a:cs typeface="Times New Roman" panose="02020603050405020304" pitchFamily="18" charset="0"/>
              </a:rPr>
              <a:t>9501265625</a:t>
            </a:r>
            <a:endParaRPr lang="es-ES" sz="1000" b="1" dirty="0">
              <a:latin typeface="Times New Roman" panose="02020603050405020304" pitchFamily="18" charset="0"/>
              <a:cs typeface="Times New Roman" panose="02020603050405020304" pitchFamily="18" charset="0"/>
            </a:endParaRPr>
          </a:p>
          <a:p>
            <a:pPr algn="just"/>
            <a:r>
              <a:rPr lang="pt-BR" sz="1000" b="1" dirty="0">
                <a:latin typeface="Times New Roman" panose="02020603050405020304" pitchFamily="18" charset="0"/>
                <a:cs typeface="Times New Roman" panose="02020603050405020304" pitchFamily="18" charset="0"/>
              </a:rPr>
              <a:t>PALHARES</a:t>
            </a:r>
            <a:r>
              <a:rPr lang="pt-BR" sz="1000" dirty="0">
                <a:latin typeface="Times New Roman" panose="02020603050405020304" pitchFamily="18" charset="0"/>
                <a:cs typeface="Times New Roman" panose="02020603050405020304" pitchFamily="18" charset="0"/>
              </a:rPr>
              <a:t>, Felipe- Coordenador. Direito no </a:t>
            </a:r>
            <a:r>
              <a:rPr lang="pt-BR" sz="1000" dirty="0" err="1">
                <a:latin typeface="Times New Roman" panose="02020603050405020304" pitchFamily="18" charset="0"/>
                <a:cs typeface="Times New Roman" panose="02020603050405020304" pitchFamily="18" charset="0"/>
              </a:rPr>
              <a:t>metaverso</a:t>
            </a:r>
            <a:r>
              <a:rPr lang="pt-BR" sz="1000" dirty="0">
                <a:latin typeface="Times New Roman" panose="02020603050405020304" pitchFamily="18" charset="0"/>
                <a:cs typeface="Times New Roman" panose="02020603050405020304" pitchFamily="18" charset="0"/>
              </a:rPr>
              <a:t>..São Paulo.2022. ISBN.978.65.2600609-2</a:t>
            </a:r>
          </a:p>
          <a:p>
            <a:pPr algn="just"/>
            <a:r>
              <a:rPr lang="pt-BR" sz="1000" b="1" dirty="0">
                <a:latin typeface="Times New Roman" panose="02020603050405020304" pitchFamily="18" charset="0"/>
                <a:cs typeface="Times New Roman" panose="02020603050405020304" pitchFamily="18" charset="0"/>
              </a:rPr>
              <a:t>GONZALEZ, </a:t>
            </a:r>
            <a:r>
              <a:rPr lang="pt-BR" sz="1000" dirty="0">
                <a:latin typeface="Times New Roman" panose="02020603050405020304" pitchFamily="18" charset="0"/>
                <a:cs typeface="Times New Roman" panose="02020603050405020304" pitchFamily="18" charset="0"/>
              </a:rPr>
              <a:t>Fernando. Desigualdade e território. Expressões na agricultura argentina. 2020. </a:t>
            </a:r>
            <a:r>
              <a:rPr lang="pt-BR" sz="1000" b="1" dirty="0">
                <a:latin typeface="Times New Roman" panose="02020603050405020304" pitchFamily="18" charset="0"/>
                <a:cs typeface="Times New Roman" panose="02020603050405020304" pitchFamily="18" charset="0"/>
              </a:rPr>
              <a:t>ISBN: </a:t>
            </a:r>
            <a:r>
              <a:rPr lang="pt-BR" sz="1000" dirty="0">
                <a:solidFill>
                  <a:srgbClr val="000000"/>
                </a:solidFill>
                <a:latin typeface="Times New Roman" panose="02020603050405020304" pitchFamily="18" charset="0"/>
                <a:cs typeface="Times New Roman" panose="02020603050405020304" pitchFamily="18" charset="0"/>
              </a:rPr>
              <a:t>9501265625</a:t>
            </a:r>
            <a:endParaRPr lang="pt-BR" sz="1000" b="1" dirty="0">
              <a:latin typeface="Times New Roman" panose="02020603050405020304" pitchFamily="18" charset="0"/>
              <a:cs typeface="Times New Roman" panose="02020603050405020304" pitchFamily="18" charset="0"/>
            </a:endParaRPr>
          </a:p>
          <a:p>
            <a:pPr algn="just"/>
            <a:r>
              <a:rPr lang="es-ES" sz="1000" b="1" dirty="0">
                <a:latin typeface="Times New Roman" panose="02020603050405020304" pitchFamily="18" charset="0"/>
                <a:cs typeface="Times New Roman" panose="02020603050405020304" pitchFamily="18" charset="0"/>
              </a:rPr>
              <a:t>RAMOS NÚÑEZ, </a:t>
            </a:r>
            <a:r>
              <a:rPr lang="es-ES" sz="1000" dirty="0">
                <a:latin typeface="Times New Roman" panose="02020603050405020304" pitchFamily="18" charset="0"/>
                <a:cs typeface="Times New Roman" panose="02020603050405020304" pitchFamily="18" charset="0"/>
              </a:rPr>
              <a:t>Carlos Augusto. La pluma y la ley: abogados y jueces en la narrativa peruana. 2007.</a:t>
            </a:r>
            <a:r>
              <a:rPr lang="pt-BR" sz="1000" b="1" dirty="0">
                <a:latin typeface="Times New Roman" panose="02020603050405020304" pitchFamily="18" charset="0"/>
                <a:cs typeface="Times New Roman" panose="02020603050405020304" pitchFamily="18" charset="0"/>
              </a:rPr>
              <a:t> ISBN: </a:t>
            </a:r>
            <a:r>
              <a:rPr lang="pt-BR" sz="1000" dirty="0">
                <a:latin typeface="Times New Roman" panose="02020603050405020304" pitchFamily="18" charset="0"/>
                <a:cs typeface="Times New Roman" panose="02020603050405020304" pitchFamily="18" charset="0"/>
              </a:rPr>
              <a:t>9972451984</a:t>
            </a:r>
            <a:endParaRPr lang="es-ES" sz="1000" b="1" dirty="0">
              <a:latin typeface="Times New Roman" panose="02020603050405020304" pitchFamily="18" charset="0"/>
              <a:cs typeface="Times New Roman" panose="02020603050405020304" pitchFamily="18" charset="0"/>
            </a:endParaRPr>
          </a:p>
          <a:p>
            <a:pPr algn="just"/>
            <a:r>
              <a:rPr lang="pt-BR" sz="1000" b="1" dirty="0">
                <a:latin typeface="Times New Roman" panose="02020603050405020304" pitchFamily="18" charset="0"/>
                <a:cs typeface="Times New Roman" panose="02020603050405020304" pitchFamily="18" charset="0"/>
              </a:rPr>
              <a:t>SOARES, </a:t>
            </a:r>
            <a:r>
              <a:rPr lang="pt-BR" sz="1000" dirty="0">
                <a:latin typeface="Times New Roman" panose="02020603050405020304" pitchFamily="18" charset="0"/>
                <a:cs typeface="Times New Roman" panose="02020603050405020304" pitchFamily="18" charset="0"/>
              </a:rPr>
              <a:t>Guido Fernando Silva. Direito supranacional nas comunidades europeias e na </a:t>
            </a:r>
            <a:r>
              <a:rPr lang="pt-BR" sz="1000" dirty="0" err="1">
                <a:latin typeface="Times New Roman" panose="02020603050405020304" pitchFamily="18" charset="0"/>
                <a:cs typeface="Times New Roman" panose="02020603050405020304" pitchFamily="18" charset="0"/>
              </a:rPr>
              <a:t>america</a:t>
            </a:r>
            <a:r>
              <a:rPr lang="pt-BR" sz="1000" dirty="0">
                <a:latin typeface="Times New Roman" panose="02020603050405020304" pitchFamily="18" charset="0"/>
                <a:cs typeface="Times New Roman" panose="02020603050405020304" pitchFamily="18" charset="0"/>
              </a:rPr>
              <a:t> latina: o caso da </a:t>
            </a:r>
            <a:r>
              <a:rPr lang="pt-BR" sz="1000" dirty="0" err="1">
                <a:latin typeface="Times New Roman" panose="02020603050405020304" pitchFamily="18" charset="0"/>
                <a:cs typeface="Times New Roman" panose="02020603050405020304" pitchFamily="18" charset="0"/>
              </a:rPr>
              <a:t>alalc</a:t>
            </a:r>
            <a:r>
              <a:rPr lang="pt-BR" sz="1000" dirty="0">
                <a:latin typeface="Times New Roman" panose="02020603050405020304" pitchFamily="18" charset="0"/>
                <a:cs typeface="Times New Roman" panose="02020603050405020304" pitchFamily="18" charset="0"/>
              </a:rPr>
              <a:t>/</a:t>
            </a:r>
            <a:r>
              <a:rPr lang="pt-BR" sz="1000" dirty="0" err="1">
                <a:latin typeface="Times New Roman" panose="02020603050405020304" pitchFamily="18" charset="0"/>
                <a:cs typeface="Times New Roman" panose="02020603050405020304" pitchFamily="18" charset="0"/>
              </a:rPr>
              <a:t>aladi</a:t>
            </a:r>
            <a:r>
              <a:rPr lang="pt-BR" sz="1000" dirty="0">
                <a:latin typeface="Times New Roman" panose="02020603050405020304" pitchFamily="18" charset="0"/>
                <a:cs typeface="Times New Roman" panose="02020603050405020304" pitchFamily="18" charset="0"/>
              </a:rPr>
              <a:t> e o mercado comum </a:t>
            </a:r>
            <a:r>
              <a:rPr lang="pt-BR" sz="1000" dirty="0" err="1">
                <a:latin typeface="Times New Roman" panose="02020603050405020304" pitchFamily="18" charset="0"/>
                <a:cs typeface="Times New Roman" panose="02020603050405020304" pitchFamily="18" charset="0"/>
              </a:rPr>
              <a:t>brasil-argentina</a:t>
            </a:r>
            <a:r>
              <a:rPr lang="pt-BR" sz="1000" dirty="0">
                <a:latin typeface="Times New Roman" panose="02020603050405020304" pitchFamily="18" charset="0"/>
                <a:cs typeface="Times New Roman" panose="02020603050405020304" pitchFamily="18" charset="0"/>
              </a:rPr>
              <a:t>. </a:t>
            </a:r>
            <a:r>
              <a:rPr lang="pt-BR" sz="1000" b="1" dirty="0">
                <a:latin typeface="Times New Roman" panose="02020603050405020304" pitchFamily="18" charset="0"/>
                <a:cs typeface="Times New Roman" panose="02020603050405020304" pitchFamily="18" charset="0"/>
              </a:rPr>
              <a:t>Revista dos Tribunais</a:t>
            </a:r>
            <a:r>
              <a:rPr lang="pt-BR" sz="1000" dirty="0">
                <a:latin typeface="Times New Roman" panose="02020603050405020304" pitchFamily="18" charset="0"/>
                <a:cs typeface="Times New Roman" panose="02020603050405020304" pitchFamily="18" charset="0"/>
              </a:rPr>
              <a:t>, v. 80, n. 668, p. 11-34, 1991. (acesso restrito)</a:t>
            </a:r>
          </a:p>
          <a:p>
            <a:pPr algn="just"/>
            <a:r>
              <a:rPr lang="pt-BR" sz="1000" b="1" dirty="0">
                <a:latin typeface="Times New Roman" panose="02020603050405020304" pitchFamily="18" charset="0"/>
                <a:cs typeface="Times New Roman" panose="02020603050405020304" pitchFamily="18" charset="0"/>
              </a:rPr>
              <a:t>ZAMUDIO</a:t>
            </a:r>
            <a:r>
              <a:rPr lang="pt-BR" sz="1000" dirty="0">
                <a:latin typeface="Times New Roman" panose="02020603050405020304" pitchFamily="18" charset="0"/>
                <a:cs typeface="Times New Roman" panose="02020603050405020304" pitchFamily="18" charset="0"/>
              </a:rPr>
              <a:t>, Teodora. Ferramenta para Políticas Públicas e Direitos Fundamentais no Século XXI. </a:t>
            </a:r>
            <a:r>
              <a:rPr lang="pt-BR" sz="1000" b="1" dirty="0">
                <a:latin typeface="Times New Roman" panose="02020603050405020304" pitchFamily="18" charset="0"/>
                <a:cs typeface="Times New Roman" panose="02020603050405020304" pitchFamily="18" charset="0"/>
              </a:rPr>
              <a:t>Buenos Aires</a:t>
            </a:r>
            <a:r>
              <a:rPr lang="pt-BR" sz="1000" dirty="0">
                <a:latin typeface="Times New Roman" panose="02020603050405020304" pitchFamily="18" charset="0"/>
                <a:cs typeface="Times New Roman" panose="02020603050405020304" pitchFamily="18" charset="0"/>
              </a:rPr>
              <a:t> , 2012.</a:t>
            </a:r>
          </a:p>
        </p:txBody>
      </p:sp>
    </p:spTree>
    <p:extLst>
      <p:ext uri="{BB962C8B-B14F-4D97-AF65-F5344CB8AC3E}">
        <p14:creationId xmlns:p14="http://schemas.microsoft.com/office/powerpoint/2010/main" val="61829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43E42D-F5CD-B2DD-1CCA-351AA3C6818C}"/>
              </a:ext>
            </a:extLst>
          </p:cNvPr>
          <p:cNvSpPr>
            <a:spLocks noGrp="1"/>
          </p:cNvSpPr>
          <p:nvPr>
            <p:ph type="title" idx="4294967295"/>
          </p:nvPr>
        </p:nvSpPr>
        <p:spPr>
          <a:xfrm>
            <a:off x="1425872" y="833814"/>
            <a:ext cx="2790265" cy="3475871"/>
          </a:xfrm>
          <a:ln w="25400" cap="sq">
            <a:noFill/>
            <a:miter lim="800000"/>
          </a:ln>
        </p:spPr>
        <p:txBody>
          <a:bodyPr vert="horz" lIns="91440" tIns="45720" rIns="91440" bIns="45720" rtlCol="0" anchor="ctr">
            <a:normAutofit/>
          </a:bodyPr>
          <a:lstStyle/>
          <a:p>
            <a:pPr algn="ctr" defTabSz="914400"/>
            <a:r>
              <a:rPr lang="en-US" sz="2400" spc="-50" dirty="0">
                <a:solidFill>
                  <a:srgbClr val="FFFFFF"/>
                </a:solidFill>
              </a:rPr>
              <a:t>LINKS VISITADOS</a:t>
            </a:r>
            <a:br>
              <a:rPr lang="en-US" sz="2400" spc="-50" dirty="0">
                <a:solidFill>
                  <a:srgbClr val="FFFFFF"/>
                </a:solidFill>
              </a:rPr>
            </a:br>
            <a:endParaRPr lang="en-US" sz="2400" spc="-50" dirty="0">
              <a:solidFill>
                <a:srgbClr val="FFFFFF"/>
              </a:solidFill>
            </a:endParaRPr>
          </a:p>
        </p:txBody>
      </p:sp>
      <p:sp>
        <p:nvSpPr>
          <p:cNvPr id="33" name="Rectangle 32">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51435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7AB03075-352E-1C95-74E3-10FC5E0B97AC}"/>
              </a:ext>
            </a:extLst>
          </p:cNvPr>
          <p:cNvSpPr>
            <a:spLocks noGrp="1"/>
          </p:cNvSpPr>
          <p:nvPr>
            <p:ph idx="4294967295"/>
          </p:nvPr>
        </p:nvSpPr>
        <p:spPr>
          <a:xfrm>
            <a:off x="4927654" y="833814"/>
            <a:ext cx="3793047" cy="3471207"/>
          </a:xfrm>
        </p:spPr>
        <p:txBody>
          <a:bodyPr vert="horz" lIns="0" tIns="45720" rIns="0" bIns="45720" rtlCol="0" anchor="ctr">
            <a:normAutofit/>
          </a:bodyPr>
          <a:lstStyle/>
          <a:p>
            <a:pPr defTabSz="914400">
              <a:spcAft>
                <a:spcPts val="800"/>
              </a:spcAft>
              <a:buFont typeface="Wingdings" panose="05000000000000000000" pitchFamily="2" charset="2"/>
              <a:buChar char="Ø"/>
              <a:tabLst>
                <a:tab pos="457200" algn="l"/>
              </a:tabLst>
            </a:pPr>
            <a:r>
              <a:rPr lang="en-US" u="sng" dirty="0">
                <a:solidFill>
                  <a:schemeClr val="tx1">
                    <a:lumMod val="85000"/>
                    <a:lumOff val="15000"/>
                  </a:schemeClr>
                </a:solidFill>
                <a:hlinkClick r:id="rId3"/>
              </a:rPr>
              <a:t>https://blog.hdstore.com.br/tipos-ataques-ciberneticos/</a:t>
            </a:r>
            <a:endParaRPr lang="en-US" dirty="0">
              <a:solidFill>
                <a:schemeClr val="tx1">
                  <a:lumMod val="85000"/>
                  <a:lumOff val="15000"/>
                </a:schemeClr>
              </a:solidFill>
            </a:endParaRPr>
          </a:p>
          <a:p>
            <a:pPr defTabSz="914400">
              <a:spcAft>
                <a:spcPts val="800"/>
              </a:spcAft>
              <a:buFont typeface="Wingdings" panose="05000000000000000000" pitchFamily="2" charset="2"/>
              <a:buChar char="Ø"/>
              <a:tabLst>
                <a:tab pos="457200" algn="l"/>
              </a:tabLst>
            </a:pPr>
            <a:r>
              <a:rPr lang="en-US" u="sng" dirty="0">
                <a:solidFill>
                  <a:schemeClr val="tx1">
                    <a:lumMod val="85000"/>
                    <a:lumOff val="15000"/>
                  </a:schemeClr>
                </a:solidFill>
                <a:hlinkClick r:id="rId4"/>
              </a:rPr>
              <a:t>https://eur-lex.europa.eu/legal-content/PT/TXT/HTML/?uri=CELEX:32016R0679&amp;from=EN</a:t>
            </a:r>
            <a:endParaRPr lang="en-US" u="sng" dirty="0">
              <a:solidFill>
                <a:schemeClr val="tx1">
                  <a:lumMod val="85000"/>
                  <a:lumOff val="15000"/>
                </a:schemeClr>
              </a:solidFill>
            </a:endParaRPr>
          </a:p>
          <a:p>
            <a:pPr defTabSz="914400">
              <a:spcAft>
                <a:spcPts val="800"/>
              </a:spcAft>
              <a:buFont typeface="Wingdings" panose="05000000000000000000" pitchFamily="2" charset="2"/>
              <a:buChar char="Ø"/>
              <a:tabLst>
                <a:tab pos="457200" algn="l"/>
              </a:tabLst>
            </a:pPr>
            <a:r>
              <a:rPr lang="en-US" dirty="0">
                <a:solidFill>
                  <a:schemeClr val="tx1">
                    <a:lumMod val="85000"/>
                    <a:lumOff val="15000"/>
                  </a:schemeClr>
                </a:solidFill>
                <a:hlinkClick r:id="rId5"/>
              </a:rPr>
              <a:t>https://www.cartorioruibarbosa.com.br/artigo-regime-juridico-dos-contratos-no-contexto-do-mercosul-e-da-globalizacao-por-jose-de-arimateia-barbosa/</a:t>
            </a:r>
            <a:endParaRPr lang="en-US" dirty="0">
              <a:solidFill>
                <a:schemeClr val="tx1">
                  <a:lumMod val="85000"/>
                  <a:lumOff val="15000"/>
                </a:schemeClr>
              </a:solidFill>
            </a:endParaRPr>
          </a:p>
          <a:p>
            <a:pPr defTabSz="914400"/>
            <a:endParaRPr lang="en-US" dirty="0">
              <a:solidFill>
                <a:schemeClr val="tx1">
                  <a:lumMod val="85000"/>
                  <a:lumOff val="15000"/>
                </a:schemeClr>
              </a:solidFill>
            </a:endParaRPr>
          </a:p>
        </p:txBody>
      </p:sp>
    </p:spTree>
    <p:extLst>
      <p:ext uri="{BB962C8B-B14F-4D97-AF65-F5344CB8AC3E}">
        <p14:creationId xmlns:p14="http://schemas.microsoft.com/office/powerpoint/2010/main" val="76756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43597" y="158042"/>
            <a:ext cx="7543800" cy="1089025"/>
          </a:xfrm>
        </p:spPr>
        <p:txBody>
          <a:bodyPr/>
          <a:lstStyle/>
          <a:p>
            <a:pPr algn="ctr"/>
            <a:r>
              <a:rPr lang="pt-BR" b="1">
                <a:latin typeface="Arial" panose="020B0604020202020204" pitchFamily="34" charset="0"/>
                <a:cs typeface="Arial" panose="020B0604020202020204" pitchFamily="34" charset="0"/>
              </a:rPr>
              <a:t>Objetivo</a:t>
            </a:r>
            <a:br>
              <a:rPr lang="pt-BR" b="1">
                <a:latin typeface="Arial" panose="020B0604020202020204" pitchFamily="34" charset="0"/>
                <a:cs typeface="Arial" panose="020B0604020202020204" pitchFamily="34" charset="0"/>
              </a:rPr>
            </a:br>
            <a:endParaRPr lang="pt-BR"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4294967295"/>
          </p:nvPr>
        </p:nvSpPr>
        <p:spPr>
          <a:xfrm>
            <a:off x="643597" y="1303338"/>
            <a:ext cx="7543800" cy="3017838"/>
          </a:xfrm>
        </p:spPr>
        <p:txBody>
          <a:bodyPr>
            <a:normAutofit lnSpcReduction="10000"/>
          </a:bodyPr>
          <a:lstStyle/>
          <a:p>
            <a:pPr algn="just">
              <a:lnSpc>
                <a:spcPct val="150000"/>
              </a:lnSpc>
            </a:pPr>
            <a:r>
              <a:rPr lang="pt-BR" sz="1600">
                <a:latin typeface="Times New Roman" panose="02020603050405020304" pitchFamily="18" charset="0"/>
                <a:cs typeface="Times New Roman" panose="02020603050405020304" pitchFamily="18" charset="0"/>
              </a:rPr>
              <a:t>Apresentar elementos que demonstram a falibilidade técnico/jurídica dos contratos eletrônicos</a:t>
            </a:r>
            <a:r>
              <a:rPr lang="pt-BR" sz="1600" i="1">
                <a:latin typeface="Times New Roman" panose="02020603050405020304" pitchFamily="18" charset="0"/>
                <a:cs typeface="Times New Roman" panose="02020603050405020304" pitchFamily="18" charset="0"/>
              </a:rPr>
              <a:t>, </a:t>
            </a:r>
            <a:r>
              <a:rPr lang="pt-BR" sz="1600">
                <a:latin typeface="Times New Roman" panose="02020603050405020304" pitchFamily="18" charset="0"/>
                <a:cs typeface="Times New Roman" panose="02020603050405020304" pitchFamily="18" charset="0"/>
              </a:rPr>
              <a:t>quando analisados com vistas à vulnerabilidade das excessivas normas jurídicas, desprovidas de princípios na sua elaboração, fragilizadas pelo império da lei subjugado pela lei imperial ditada por blocos internacionais de poder. </a:t>
            </a:r>
          </a:p>
          <a:p>
            <a:pPr algn="just">
              <a:lnSpc>
                <a:spcPct val="150000"/>
              </a:lnSpc>
            </a:pPr>
            <a:r>
              <a:rPr lang="pt-BR" sz="1600">
                <a:latin typeface="Times New Roman" panose="02020603050405020304" pitchFamily="18" charset="0"/>
                <a:cs typeface="Times New Roman" panose="02020603050405020304" pitchFamily="18" charset="0"/>
              </a:rPr>
              <a:t>Refletir sobre a existência de um poder difuso que ultrapassando fronteiras, estende sua rede por toda sociedade civil, influenciando os sistemas econômico/financeiro mundiais sobre os nacionais e regionais, denominado por Giorgio Agambem, como campo; onde o estado de exceção ou poderes excepcionais tornam a regra.</a:t>
            </a:r>
            <a:endParaRPr lang="pt-B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74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C8F678FD-1473-B85F-CEA7-942F5593755D}"/>
              </a:ext>
            </a:extLst>
          </p:cNvPr>
          <p:cNvSpPr>
            <a:spLocks noGrp="1"/>
          </p:cNvSpPr>
          <p:nvPr>
            <p:ph type="title" idx="4294967295"/>
          </p:nvPr>
        </p:nvSpPr>
        <p:spPr>
          <a:xfrm>
            <a:off x="369277" y="387626"/>
            <a:ext cx="2313633" cy="4329630"/>
          </a:xfrm>
        </p:spPr>
        <p:txBody>
          <a:bodyPr vert="horz" lIns="91440" tIns="45720" rIns="91440" bIns="45720" rtlCol="0" anchor="ctr">
            <a:normAutofit/>
          </a:bodyPr>
          <a:lstStyle/>
          <a:p>
            <a:pPr defTabSz="914400" fontAlgn="base"/>
            <a:r>
              <a:rPr lang="en-US" sz="2100" i="1" spc="-50">
                <a:solidFill>
                  <a:srgbClr val="FFFFFF"/>
                </a:solidFill>
              </a:rPr>
              <a:t>Provimento nº 38/2021 da CGJ/RS- Admite </a:t>
            </a:r>
            <a:r>
              <a:rPr lang="en-US" sz="2100" b="1" spc="-50">
                <a:solidFill>
                  <a:srgbClr val="FFFFFF"/>
                </a:solidFill>
              </a:rPr>
              <a:t>criptoativos no âmbito notarial e registral.</a:t>
            </a:r>
            <a:br>
              <a:rPr lang="en-US" sz="2100" b="1" spc="-50">
                <a:solidFill>
                  <a:srgbClr val="FFFFFF"/>
                </a:solidFill>
              </a:rPr>
            </a:br>
            <a:r>
              <a:rPr lang="en-US" sz="2100" b="1" spc="-50">
                <a:solidFill>
                  <a:srgbClr val="FFFFFF"/>
                </a:solidFill>
              </a:rPr>
              <a:t>Regulamenta a lavratura de escrituras públicas de permuta de bens imóveis representados digitalmente por </a:t>
            </a:r>
            <a:r>
              <a:rPr lang="en-US" sz="2100" b="1" i="1" spc="-50">
                <a:solidFill>
                  <a:srgbClr val="FFFFFF"/>
                </a:solidFill>
              </a:rPr>
              <a:t>tokens</a:t>
            </a:r>
            <a:r>
              <a:rPr lang="en-US" sz="2100" b="1" spc="-50">
                <a:solidFill>
                  <a:srgbClr val="FFFFFF"/>
                </a:solidFill>
              </a:rPr>
              <a:t>.</a:t>
            </a:r>
            <a:br>
              <a:rPr lang="en-US" sz="2100" spc="-50">
                <a:solidFill>
                  <a:srgbClr val="FFFFFF"/>
                </a:solidFill>
              </a:rPr>
            </a:br>
            <a:endParaRPr lang="en-US" sz="2100" spc="-50">
              <a:solidFill>
                <a:srgbClr val="FFFFFF"/>
              </a:solidFill>
            </a:endParaRPr>
          </a:p>
        </p:txBody>
      </p:sp>
      <p:sp>
        <p:nvSpPr>
          <p:cNvPr id="19" name="Rectangle 1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ço Reservado para Conteúdo 2">
            <a:extLst>
              <a:ext uri="{FF2B5EF4-FFF2-40B4-BE49-F238E27FC236}">
                <a16:creationId xmlns:a16="http://schemas.microsoft.com/office/drawing/2014/main" id="{6F2CD2D7-DEB3-5ADE-1983-A836F1E6A41C}"/>
              </a:ext>
            </a:extLst>
          </p:cNvPr>
          <p:cNvGraphicFramePr>
            <a:graphicFrameLocks noGrp="1"/>
          </p:cNvGraphicFramePr>
          <p:nvPr>
            <p:ph idx="4294967295"/>
            <p:extLst>
              <p:ext uri="{D42A27DB-BD31-4B8C-83A1-F6EECF244321}">
                <p14:modId xmlns:p14="http://schemas.microsoft.com/office/powerpoint/2010/main" val="1859224118"/>
              </p:ext>
            </p:extLst>
          </p:nvPr>
        </p:nvGraphicFramePr>
        <p:xfrm>
          <a:off x="3556397" y="479822"/>
          <a:ext cx="5098256" cy="4237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70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B0278-7593-4D66-B366-007A4D0EB1F5}"/>
              </a:ext>
            </a:extLst>
          </p:cNvPr>
          <p:cNvSpPr>
            <a:spLocks noGrp="1"/>
          </p:cNvSpPr>
          <p:nvPr>
            <p:ph type="title" idx="4294967295"/>
          </p:nvPr>
        </p:nvSpPr>
        <p:spPr>
          <a:xfrm>
            <a:off x="800100" y="204153"/>
            <a:ext cx="7543800" cy="1089025"/>
          </a:xfrm>
        </p:spPr>
        <p:txBody>
          <a:bodyPr>
            <a:normAutofit fontScale="90000"/>
          </a:bodyPr>
          <a:lstStyle/>
          <a:p>
            <a:pPr algn="ctr"/>
            <a:r>
              <a:rPr lang="en-US" sz="2700" b="1" dirty="0"/>
              <a:t>SEGURANÇA JURÍDICA PREVENTIVA/INTERNET/FALIBILIDADE TÉCNICO/JURÍDICA-</a:t>
            </a:r>
            <a:br>
              <a:rPr lang="pt-BR" dirty="0"/>
            </a:br>
            <a:endParaRPr lang="pt-BR" dirty="0"/>
          </a:p>
        </p:txBody>
      </p:sp>
      <p:sp>
        <p:nvSpPr>
          <p:cNvPr id="3" name="Espaço Reservado para Conteúdo 2">
            <a:extLst>
              <a:ext uri="{FF2B5EF4-FFF2-40B4-BE49-F238E27FC236}">
                <a16:creationId xmlns:a16="http://schemas.microsoft.com/office/drawing/2014/main" id="{B8775192-4F61-4C0A-AD25-28255ACFE54C}"/>
              </a:ext>
            </a:extLst>
          </p:cNvPr>
          <p:cNvSpPr>
            <a:spLocks noGrp="1"/>
          </p:cNvSpPr>
          <p:nvPr>
            <p:ph idx="4294967295"/>
          </p:nvPr>
        </p:nvSpPr>
        <p:spPr>
          <a:xfrm>
            <a:off x="541019" y="1496378"/>
            <a:ext cx="7857913" cy="2493115"/>
          </a:xfrm>
        </p:spPr>
        <p:txBody>
          <a:bodyPr>
            <a:normAutofit lnSpcReduction="10000"/>
          </a:bodyPr>
          <a:lstStyle/>
          <a:p>
            <a:pPr marL="150876" lvl="1" indent="0">
              <a:buNone/>
            </a:pPr>
            <a:r>
              <a:rPr lang="en-US" sz="1400" dirty="0"/>
              <a:t>“O que se sabe é que os meios disponíveis para armazenamento de dados não são 100 por cento seguros. Todos estão em maior ou menor grau sujeitos a se corromperem ou sofrerem ataques </a:t>
            </a:r>
            <a:r>
              <a:rPr lang="en-US" sz="1400" dirty="0" err="1"/>
              <a:t>cibernéticos</a:t>
            </a:r>
            <a:r>
              <a:rPr lang="en-US" sz="1400" dirty="0"/>
              <a:t>.</a:t>
            </a:r>
          </a:p>
          <a:p>
            <a:pPr marL="150876" lvl="1" indent="0">
              <a:buNone/>
            </a:pPr>
            <a:endParaRPr lang="pt-BR" sz="1400" dirty="0"/>
          </a:p>
          <a:p>
            <a:pPr marL="150876" lvl="1" indent="0">
              <a:buNone/>
            </a:pPr>
            <a:r>
              <a:rPr lang="en-US" sz="1400" dirty="0"/>
              <a:t>A segurança jurídica preventiva pode estar em jogo frente a deteriorabilidade dos arquivos eletrônicos que servem de base para gerar negócios jurídicos através da internet.</a:t>
            </a:r>
          </a:p>
          <a:p>
            <a:pPr marL="150876" lvl="1" indent="0">
              <a:buNone/>
            </a:pPr>
            <a:endParaRPr lang="pt-BR" sz="1400" dirty="0"/>
          </a:p>
          <a:p>
            <a:pPr marL="150876" lvl="1" indent="0">
              <a:buNone/>
            </a:pPr>
            <a:r>
              <a:rPr lang="en-US" sz="1400" dirty="0"/>
              <a:t>Assim, o problema a resolver é saber como blindar o registro eletrônico frente aos inúmeros fatores</a:t>
            </a:r>
            <a:r>
              <a:rPr lang="pt-BR" sz="1400" dirty="0"/>
              <a:t>, destacando  a desgovernança da internet, como sendo o maior deles, que aliada à falta de privacidade da pessoa humana, muito contribuem para sua falibilidade técnico/jurídica”.</a:t>
            </a:r>
          </a:p>
          <a:p>
            <a:r>
              <a:rPr lang="pt-BR" sz="1200" b="1" dirty="0"/>
              <a:t>                                   			</a:t>
            </a:r>
          </a:p>
          <a:p>
            <a:pPr algn="r"/>
            <a:r>
              <a:rPr lang="pt-BR" sz="1200" b="1" dirty="0"/>
              <a:t>	</a:t>
            </a:r>
            <a:r>
              <a:rPr lang="pt-BR" sz="1200" b="1" i="1" dirty="0"/>
              <a:t>Síntese: </a:t>
            </a:r>
            <a:r>
              <a:rPr lang="pt-BR" sz="800" b="1" i="1" dirty="0"/>
              <a:t>Nicholas </a:t>
            </a:r>
            <a:r>
              <a:rPr lang="pt-BR" sz="800" b="1" i="1" dirty="0" err="1"/>
              <a:t>Nigueroles</a:t>
            </a:r>
            <a:r>
              <a:rPr lang="pt-BR" sz="800" b="1" i="1" dirty="0"/>
              <a:t> e seus seguidores , </a:t>
            </a:r>
            <a:r>
              <a:rPr lang="pt-BR" sz="800" b="1" i="1" dirty="0" err="1"/>
              <a:t>Jacomino</a:t>
            </a:r>
            <a:r>
              <a:rPr lang="pt-BR" sz="800" b="1" i="1" dirty="0"/>
              <a:t>, </a:t>
            </a:r>
            <a:r>
              <a:rPr lang="pt-BR" sz="800" b="1" i="1" dirty="0" err="1"/>
              <a:t>Flauzilino</a:t>
            </a:r>
            <a:r>
              <a:rPr lang="pt-BR" sz="800" b="1" i="1" dirty="0"/>
              <a:t> e outros renomados doutrinadores</a:t>
            </a:r>
          </a:p>
        </p:txBody>
      </p:sp>
    </p:spTree>
    <p:extLst>
      <p:ext uri="{BB962C8B-B14F-4D97-AF65-F5344CB8AC3E}">
        <p14:creationId xmlns:p14="http://schemas.microsoft.com/office/powerpoint/2010/main" val="267896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aixaDeTexto 4">
            <a:extLst>
              <a:ext uri="{FF2B5EF4-FFF2-40B4-BE49-F238E27FC236}">
                <a16:creationId xmlns:a16="http://schemas.microsoft.com/office/drawing/2014/main" id="{9317EF0D-1DDF-403B-BED6-2A55EB485B6A}"/>
              </a:ext>
            </a:extLst>
          </p:cNvPr>
          <p:cNvSpPr txBox="1"/>
          <p:nvPr/>
        </p:nvSpPr>
        <p:spPr>
          <a:xfrm>
            <a:off x="3556512" y="454422"/>
            <a:ext cx="4810247" cy="4234656"/>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a:t>
            </a:r>
            <a:endParaRPr lang="en-US" dirty="0">
              <a:solidFill>
                <a:schemeClr val="tx1">
                  <a:lumMod val="75000"/>
                  <a:lumOff val="25000"/>
                </a:schemeClr>
              </a:solidFill>
            </a:endParaRPr>
          </a:p>
        </p:txBody>
      </p:sp>
      <p:sp>
        <p:nvSpPr>
          <p:cNvPr id="6" name="CaixaDeTexto 5">
            <a:extLst>
              <a:ext uri="{FF2B5EF4-FFF2-40B4-BE49-F238E27FC236}">
                <a16:creationId xmlns:a16="http://schemas.microsoft.com/office/drawing/2014/main" id="{7C593F22-31CF-4CC4-A950-68C6E71CAF71}"/>
              </a:ext>
            </a:extLst>
          </p:cNvPr>
          <p:cNvSpPr txBox="1"/>
          <p:nvPr/>
        </p:nvSpPr>
        <p:spPr>
          <a:xfrm>
            <a:off x="5810083" y="4897279"/>
            <a:ext cx="3349630" cy="246221"/>
          </a:xfrm>
          <a:prstGeom prst="rect">
            <a:avLst/>
          </a:prstGeom>
          <a:noFill/>
        </p:spPr>
        <p:txBody>
          <a:bodyPr wrap="square" rtlCol="0">
            <a:spAutoFit/>
          </a:bodyPr>
          <a:lstStyle/>
          <a:p>
            <a:r>
              <a:rPr lang="pt-BR" sz="1000" i="1" dirty="0">
                <a:latin typeface="Arial Nova" panose="020B0504020202020204" pitchFamily="34" charset="0"/>
              </a:rPr>
              <a:t>Fonte: Fernando P. Méndez- Boletim IRIB. N°362-2020</a:t>
            </a:r>
          </a:p>
        </p:txBody>
      </p:sp>
      <p:pic>
        <p:nvPicPr>
          <p:cNvPr id="8" name="Imagem 7">
            <a:extLst>
              <a:ext uri="{FF2B5EF4-FFF2-40B4-BE49-F238E27FC236}">
                <a16:creationId xmlns:a16="http://schemas.microsoft.com/office/drawing/2014/main" id="{ABC66912-EC1B-440F-9963-331B118431CB}"/>
              </a:ext>
            </a:extLst>
          </p:cNvPr>
          <p:cNvPicPr>
            <a:picLocks noChangeAspect="1"/>
          </p:cNvPicPr>
          <p:nvPr/>
        </p:nvPicPr>
        <p:blipFill>
          <a:blip r:embed="rId2"/>
          <a:stretch>
            <a:fillRect/>
          </a:stretch>
        </p:blipFill>
        <p:spPr>
          <a:xfrm>
            <a:off x="3352002" y="893231"/>
            <a:ext cx="5787734" cy="3488604"/>
          </a:xfrm>
          <a:prstGeom prst="rect">
            <a:avLst/>
          </a:prstGeom>
        </p:spPr>
      </p:pic>
      <p:sp>
        <p:nvSpPr>
          <p:cNvPr id="9" name="CaixaDeTexto 8">
            <a:extLst>
              <a:ext uri="{FF2B5EF4-FFF2-40B4-BE49-F238E27FC236}">
                <a16:creationId xmlns:a16="http://schemas.microsoft.com/office/drawing/2014/main" id="{EB3E03A2-741D-4EE8-B46D-BD29C13B6DC8}"/>
              </a:ext>
            </a:extLst>
          </p:cNvPr>
          <p:cNvSpPr txBox="1"/>
          <p:nvPr/>
        </p:nvSpPr>
        <p:spPr>
          <a:xfrm>
            <a:off x="9984" y="5335"/>
            <a:ext cx="3038092" cy="4524315"/>
          </a:xfrm>
          <a:prstGeom prst="rect">
            <a:avLst/>
          </a:prstGeom>
          <a:noFill/>
        </p:spPr>
        <p:txBody>
          <a:bodyPr wrap="square" rtlCol="0">
            <a:spAutoFit/>
          </a:bodyPr>
          <a:lstStyle/>
          <a:p>
            <a:r>
              <a:rPr lang="pt-BR" sz="1200" dirty="0"/>
              <a:t>Fazendo uma alusão entre os registros de direitos e registros de documentos, </a:t>
            </a:r>
          </a:p>
          <a:p>
            <a:r>
              <a:rPr lang="pt-BR" sz="1200" dirty="0"/>
              <a:t>o colega espanhol Fernando Méndez,  trazendo à colação a teoria imobiliária mundial, informa que a tecnologia blockchain em Dubai, Suécia, Estônia, Geórgia, Honduras e outros , é usada  tão somente  para arquivar documentos e ter cópias de segurança dos assentos.</a:t>
            </a:r>
          </a:p>
          <a:p>
            <a:r>
              <a:rPr lang="pt-BR" sz="1200" dirty="0"/>
              <a:t>(</a:t>
            </a:r>
            <a:r>
              <a:rPr lang="pt-BR" sz="1200" dirty="0">
                <a:hlinkClick r:id="rId3"/>
              </a:rPr>
              <a:t>https://www.1ripoa.com.br/registro-de-direitos-x-registro-de-documentos-a-teoria-imobiliaria-mundial</a:t>
            </a:r>
            <a:r>
              <a:rPr lang="pt-BR" sz="1200" dirty="0"/>
              <a:t>)</a:t>
            </a:r>
          </a:p>
          <a:p>
            <a:endParaRPr lang="pt-BR" sz="1200" dirty="0"/>
          </a:p>
          <a:p>
            <a:r>
              <a:rPr lang="pt-BR" sz="1200" dirty="0"/>
              <a:t>Em recente visita que fiz á  KADASTER- Holanda, vi o quanto esta agência busca contribuir com projetos, visando interconectar cadastro territorial e registro jurídico; em tese, auxiliando o Estado  a governar a terra e, portanto na atribuição de direito de propriedade erga omnes, registro jurídico,  valendo-se, assim, de uma só plataforma, certo de que  grande parte dos imóveis dos países do terceiro mundo ,  não se acham matriculados.</a:t>
            </a:r>
          </a:p>
        </p:txBody>
      </p:sp>
    </p:spTree>
    <p:extLst>
      <p:ext uri="{BB962C8B-B14F-4D97-AF65-F5344CB8AC3E}">
        <p14:creationId xmlns:p14="http://schemas.microsoft.com/office/powerpoint/2010/main" val="4037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097280" y="325120"/>
            <a:ext cx="6841067" cy="554249"/>
          </a:xfrm>
        </p:spPr>
        <p:txBody>
          <a:bodyPr>
            <a:normAutofit fontScale="90000"/>
          </a:bodyPr>
          <a:lstStyle/>
          <a:p>
            <a:pPr algn="ctr"/>
            <a:r>
              <a:rPr lang="pt-BR" dirty="0"/>
              <a:t> </a:t>
            </a:r>
            <a:r>
              <a:rPr lang="pt-BR" b="1" dirty="0">
                <a:latin typeface="Arial" panose="020B0604020202020204" pitchFamily="34" charset="0"/>
                <a:cs typeface="Arial" panose="020B0604020202020204" pitchFamily="34" charset="0"/>
              </a:rPr>
              <a:t>Hipóteses</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type="subTitle" idx="4294967295"/>
          </p:nvPr>
        </p:nvSpPr>
        <p:spPr>
          <a:xfrm>
            <a:off x="284480" y="1320800"/>
            <a:ext cx="8486987" cy="2743199"/>
          </a:xfrm>
        </p:spPr>
        <p:txBody>
          <a:bodyPr>
            <a:normAutofit/>
          </a:bodyPr>
          <a:lstStyle/>
          <a:p>
            <a:pPr algn="just"/>
            <a:r>
              <a:rPr lang="pt-BR" sz="1800" dirty="0">
                <a:latin typeface="Times New Roman" panose="02020603050405020304" pitchFamily="18" charset="0"/>
                <a:cs typeface="Times New Roman" panose="02020603050405020304" pitchFamily="18" charset="0"/>
              </a:rPr>
              <a:t>Tratados internacionais e  diretivas do parlamento Europeu têm força normativa superior aos ditames constitucionais.</a:t>
            </a:r>
          </a:p>
          <a:p>
            <a:pPr algn="just"/>
            <a:r>
              <a:rPr lang="pt-BR" sz="1800" dirty="0">
                <a:latin typeface="Times New Roman" panose="02020603050405020304" pitchFamily="18" charset="0"/>
                <a:cs typeface="Times New Roman" panose="02020603050405020304" pitchFamily="18" charset="0"/>
              </a:rPr>
              <a:t>Nessa mesma linha, incluem-se os acordos de colaboração e os memorandos de entendimento, etc.</a:t>
            </a:r>
          </a:p>
          <a:p>
            <a:pPr algn="just"/>
            <a:r>
              <a:rPr lang="pt-BR" sz="1800" dirty="0">
                <a:latin typeface="Times New Roman" panose="02020603050405020304" pitchFamily="18" charset="0"/>
                <a:cs typeface="Times New Roman" panose="02020603050405020304" pitchFamily="18" charset="0"/>
              </a:rPr>
              <a:t>Lex rei sitae – Firmar tratados internacionais não desvalida a força das normas internas.</a:t>
            </a:r>
          </a:p>
        </p:txBody>
      </p:sp>
    </p:spTree>
    <p:extLst>
      <p:ext uri="{BB962C8B-B14F-4D97-AF65-F5344CB8AC3E}">
        <p14:creationId xmlns:p14="http://schemas.microsoft.com/office/powerpoint/2010/main" val="83101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aixaDeTexto 2">
            <a:extLst>
              <a:ext uri="{FF2B5EF4-FFF2-40B4-BE49-F238E27FC236}">
                <a16:creationId xmlns:a16="http://schemas.microsoft.com/office/drawing/2014/main" id="{EC93EBF6-3D29-405B-8468-A3E992CEDFEC}"/>
              </a:ext>
            </a:extLst>
          </p:cNvPr>
          <p:cNvSpPr txBox="1"/>
          <p:nvPr/>
        </p:nvSpPr>
        <p:spPr>
          <a:xfrm>
            <a:off x="36957" y="1456530"/>
            <a:ext cx="3425596" cy="1107996"/>
          </a:xfrm>
          <a:prstGeom prst="rect">
            <a:avLst/>
          </a:prstGeom>
          <a:noFill/>
        </p:spPr>
        <p:txBody>
          <a:bodyPr wrap="square" rtlCol="0">
            <a:spAutoFit/>
          </a:bodyPr>
          <a:lstStyle/>
          <a:p>
            <a:pPr algn="ctr"/>
            <a:r>
              <a:rPr lang="en-US" sz="2400" spc="-50" dirty="0" err="1">
                <a:solidFill>
                  <a:schemeClr val="bg1"/>
                </a:solidFill>
              </a:rPr>
              <a:t>Dissertações</a:t>
            </a:r>
            <a:r>
              <a:rPr lang="en-US" sz="2400" spc="-50" dirty="0">
                <a:solidFill>
                  <a:schemeClr val="bg1"/>
                </a:solidFill>
              </a:rPr>
              <a:t> e </a:t>
            </a:r>
            <a:r>
              <a:rPr lang="en-US" sz="2400" spc="-50" dirty="0" err="1">
                <a:solidFill>
                  <a:schemeClr val="bg1"/>
                </a:solidFill>
              </a:rPr>
              <a:t>Tese</a:t>
            </a:r>
            <a:r>
              <a:rPr lang="en-US" sz="2400" spc="-50" dirty="0">
                <a:solidFill>
                  <a:schemeClr val="bg1"/>
                </a:solidFill>
              </a:rPr>
              <a:t> </a:t>
            </a:r>
            <a:r>
              <a:rPr lang="en-US" sz="2400" spc="-50" dirty="0" err="1">
                <a:solidFill>
                  <a:schemeClr val="bg1"/>
                </a:solidFill>
              </a:rPr>
              <a:t>sobre</a:t>
            </a:r>
            <a:r>
              <a:rPr lang="en-US" sz="2400" spc="-50" dirty="0">
                <a:solidFill>
                  <a:schemeClr val="bg1"/>
                </a:solidFill>
              </a:rPr>
              <a:t> o </a:t>
            </a:r>
            <a:r>
              <a:rPr lang="en-US" sz="2400" spc="-50" dirty="0" err="1">
                <a:solidFill>
                  <a:schemeClr val="bg1"/>
                </a:solidFill>
              </a:rPr>
              <a:t>tema</a:t>
            </a:r>
            <a:r>
              <a:rPr lang="en-US" sz="2400" spc="-50" dirty="0">
                <a:solidFill>
                  <a:schemeClr val="bg1"/>
                </a:solidFill>
              </a:rPr>
              <a:t> </a:t>
            </a:r>
            <a:r>
              <a:rPr lang="en-US" sz="2400" spc="-50" dirty="0" err="1">
                <a:solidFill>
                  <a:schemeClr val="bg1"/>
                </a:solidFill>
              </a:rPr>
              <a:t>em</a:t>
            </a:r>
            <a:r>
              <a:rPr lang="en-US" sz="2400" spc="-50" dirty="0">
                <a:solidFill>
                  <a:schemeClr val="bg1"/>
                </a:solidFill>
              </a:rPr>
              <a:t> </a:t>
            </a:r>
            <a:r>
              <a:rPr lang="en-US" sz="2400" spc="-50" dirty="0" err="1">
                <a:solidFill>
                  <a:schemeClr val="bg1"/>
                </a:solidFill>
              </a:rPr>
              <a:t>evidência</a:t>
            </a:r>
            <a:endParaRPr lang="en-US" sz="2400" spc="-50" dirty="0">
              <a:solidFill>
                <a:schemeClr val="bg1"/>
              </a:solidFill>
            </a:endParaRPr>
          </a:p>
          <a:p>
            <a:endParaRPr lang="pt-BR" dirty="0"/>
          </a:p>
        </p:txBody>
      </p:sp>
      <p:sp>
        <p:nvSpPr>
          <p:cNvPr id="5" name="CaixaDeTexto 4">
            <a:extLst>
              <a:ext uri="{FF2B5EF4-FFF2-40B4-BE49-F238E27FC236}">
                <a16:creationId xmlns:a16="http://schemas.microsoft.com/office/drawing/2014/main" id="{1A9FAC2B-C386-44DE-9900-6F3ADDC702CC}"/>
              </a:ext>
            </a:extLst>
          </p:cNvPr>
          <p:cNvSpPr txBox="1"/>
          <p:nvPr/>
        </p:nvSpPr>
        <p:spPr>
          <a:xfrm>
            <a:off x="3432073" y="-36680"/>
            <a:ext cx="5465254" cy="1231106"/>
          </a:xfrm>
          <a:prstGeom prst="rect">
            <a:avLst/>
          </a:prstGeom>
          <a:noFill/>
        </p:spPr>
        <p:txBody>
          <a:bodyPr wrap="square" rtlCol="0">
            <a:spAutoFit/>
          </a:bodyPr>
          <a:lstStyle/>
          <a:p>
            <a:pPr algn="ctr"/>
            <a:r>
              <a:rPr lang="pt-BR" dirty="0"/>
              <a:t> </a:t>
            </a:r>
            <a:r>
              <a:rPr lang="pt-BR" sz="1200" dirty="0"/>
              <a:t>	</a:t>
            </a:r>
            <a:r>
              <a:rPr lang="pt-BR" sz="1100" b="1" dirty="0"/>
              <a:t>BLOCKCHAIN E OS CARTÓRIOS EXTRAJUDICIAIS BRASILEIROS:(in)viabilidade?</a:t>
            </a:r>
          </a:p>
          <a:p>
            <a:pPr algn="r"/>
            <a:r>
              <a:rPr lang="pt-BR" sz="1000" i="1" dirty="0"/>
              <a:t>Larissa </a:t>
            </a:r>
            <a:r>
              <a:rPr lang="pt-BR" sz="1000" i="1" dirty="0" err="1"/>
              <a:t>Candida</a:t>
            </a:r>
            <a:r>
              <a:rPr lang="pt-BR" sz="1000" i="1" dirty="0"/>
              <a:t> de Aguiar</a:t>
            </a:r>
          </a:p>
          <a:p>
            <a:pPr algn="r"/>
            <a:r>
              <a:rPr lang="pt-BR" sz="1000" i="1" dirty="0"/>
              <a:t>Anápolis/2020. </a:t>
            </a:r>
          </a:p>
          <a:p>
            <a:r>
              <a:rPr lang="pt-BR" sz="1200" dirty="0"/>
              <a:t> Com o atual momento vivenciado em decorrência da pandemia, devido ao provimento nº 95/20 do Conselho Nacional de Justiça ,o uso do Blockchain deixou de estar apenas em estágio probatório e passou a fazer parte das atividades cartorárias.</a:t>
            </a:r>
          </a:p>
        </p:txBody>
      </p:sp>
      <p:sp>
        <p:nvSpPr>
          <p:cNvPr id="6" name="CaixaDeTexto 5">
            <a:extLst>
              <a:ext uri="{FF2B5EF4-FFF2-40B4-BE49-F238E27FC236}">
                <a16:creationId xmlns:a16="http://schemas.microsoft.com/office/drawing/2014/main" id="{2C55D689-FAD0-42C3-B3C4-A71535E016FE}"/>
              </a:ext>
            </a:extLst>
          </p:cNvPr>
          <p:cNvSpPr txBox="1"/>
          <p:nvPr/>
        </p:nvSpPr>
        <p:spPr>
          <a:xfrm>
            <a:off x="3611535" y="1198476"/>
            <a:ext cx="5465254" cy="2069797"/>
          </a:xfrm>
          <a:prstGeom prst="rect">
            <a:avLst/>
          </a:prstGeom>
          <a:noFill/>
        </p:spPr>
        <p:txBody>
          <a:bodyPr wrap="square" rtlCol="0">
            <a:spAutoFit/>
          </a:bodyPr>
          <a:lstStyle/>
          <a:p>
            <a:pPr lvl="0" algn="r"/>
            <a:r>
              <a:rPr lang="pt-BR" sz="1000" b="1" dirty="0"/>
              <a:t>REGULAMENTAÇÃO DO USO DA TECNOLOGIA </a:t>
            </a:r>
            <a:r>
              <a:rPr lang="pt-BR" sz="900" b="1" i="1" dirty="0"/>
              <a:t> </a:t>
            </a:r>
            <a:endParaRPr lang="it-IT" sz="900" b="1" i="1" dirty="0"/>
          </a:p>
          <a:p>
            <a:pPr lvl="0" algn="r"/>
            <a:endParaRPr lang="it-IT" sz="900" b="1" i="1" dirty="0"/>
          </a:p>
          <a:p>
            <a:pPr lvl="0" algn="r"/>
            <a:r>
              <a:rPr lang="it-IT" sz="900" i="1" dirty="0"/>
              <a:t>Leonardo Garcia Vecchi- UNIALvesFaria-Goiania-2021)</a:t>
            </a:r>
          </a:p>
          <a:p>
            <a:pPr lvl="0" algn="r"/>
            <a:endParaRPr lang="pt-BR" sz="900" i="1" dirty="0"/>
          </a:p>
          <a:p>
            <a:pPr lvl="0"/>
            <a:r>
              <a:rPr lang="pt-BR" sz="1000" dirty="0"/>
              <a:t>Quanto aos obstáculos jurídicos, verificou-se que a utilização de blockchain público isolado comprometeria o sistema jurídico em sua independência, podendo inclusive ser suplantado, por meio de uma troca de confiança do sistema legal, pela confiança no código do procedimento blockchain, causando uma enorme insegurança jurídica. Desta forma, conclui-se que o melhor a se fazer é o Estado regulamentar o uso da tecnologia, sem engessar a plataforma, utilizando de forma integrativa a tecnologia na forma de melhorar a eficiência do serviço notarial e registral, utilizando </a:t>
            </a:r>
            <a:r>
              <a:rPr lang="pt-BR" sz="1000" dirty="0" err="1"/>
              <a:t>bockchains</a:t>
            </a:r>
            <a:r>
              <a:rPr lang="pt-BR" sz="1000" dirty="0"/>
              <a:t>. híbridos ou privados.</a:t>
            </a:r>
          </a:p>
          <a:p>
            <a:endParaRPr lang="pt-BR" dirty="0"/>
          </a:p>
        </p:txBody>
      </p:sp>
      <p:sp>
        <p:nvSpPr>
          <p:cNvPr id="8" name="CaixaDeTexto 7">
            <a:extLst>
              <a:ext uri="{FF2B5EF4-FFF2-40B4-BE49-F238E27FC236}">
                <a16:creationId xmlns:a16="http://schemas.microsoft.com/office/drawing/2014/main" id="{F95DE748-29F5-4E5D-9DE8-744FD31E3CA7}"/>
              </a:ext>
            </a:extLst>
          </p:cNvPr>
          <p:cNvSpPr txBox="1"/>
          <p:nvPr/>
        </p:nvSpPr>
        <p:spPr>
          <a:xfrm>
            <a:off x="3432073" y="3318988"/>
            <a:ext cx="5761834" cy="692497"/>
          </a:xfrm>
          <a:prstGeom prst="rect">
            <a:avLst/>
          </a:prstGeom>
          <a:noFill/>
        </p:spPr>
        <p:txBody>
          <a:bodyPr wrap="square" rtlCol="0">
            <a:spAutoFit/>
          </a:bodyPr>
          <a:lstStyle/>
          <a:p>
            <a:pPr algn="ctr"/>
            <a:endParaRPr lang="pt-PT" sz="1050" b="1" dirty="0">
              <a:latin typeface="Arial Nova" panose="020B0504020202020204" pitchFamily="34" charset="0"/>
            </a:endParaRPr>
          </a:p>
          <a:p>
            <a:pPr algn="ctr"/>
            <a:endParaRPr lang="pt-PT" sz="1050" b="1" dirty="0">
              <a:latin typeface="Arial Nova" panose="020B0504020202020204" pitchFamily="34" charset="0"/>
            </a:endParaRPr>
          </a:p>
          <a:p>
            <a:endParaRPr lang="pt-BR" dirty="0"/>
          </a:p>
        </p:txBody>
      </p:sp>
      <p:sp>
        <p:nvSpPr>
          <p:cNvPr id="2" name="CaixaDeTexto 1">
            <a:extLst>
              <a:ext uri="{FF2B5EF4-FFF2-40B4-BE49-F238E27FC236}">
                <a16:creationId xmlns:a16="http://schemas.microsoft.com/office/drawing/2014/main" id="{FE2AB088-59FD-437F-A3D3-93D358BC89A7}"/>
              </a:ext>
            </a:extLst>
          </p:cNvPr>
          <p:cNvSpPr txBox="1"/>
          <p:nvPr/>
        </p:nvSpPr>
        <p:spPr>
          <a:xfrm>
            <a:off x="3438550" y="3004193"/>
            <a:ext cx="5664628" cy="2385268"/>
          </a:xfrm>
          <a:prstGeom prst="rect">
            <a:avLst/>
          </a:prstGeom>
          <a:noFill/>
        </p:spPr>
        <p:txBody>
          <a:bodyPr wrap="square" rtlCol="0">
            <a:spAutoFit/>
          </a:bodyPr>
          <a:lstStyle/>
          <a:p>
            <a:pPr algn="ctr"/>
            <a:r>
              <a:rPr lang="pt-BR" sz="1100" b="1" dirty="0"/>
              <a:t>(IN)FABILIDADE NAS TRANSAÇÕES ELETRÔNICAS INTERFRONTEIRIÇAS</a:t>
            </a:r>
          </a:p>
          <a:p>
            <a:pPr algn="r"/>
            <a:r>
              <a:rPr lang="pt-BR" sz="800" i="1" dirty="0"/>
              <a:t>DAVID LIVINGSTONE MOREIRA DE MELO</a:t>
            </a:r>
            <a:br>
              <a:rPr lang="pt-BR" sz="800" i="1" dirty="0"/>
            </a:br>
            <a:r>
              <a:rPr lang="pt-BR" sz="800" i="1" dirty="0"/>
              <a:t>(UMSA-  Buenos Aires- 2020 )</a:t>
            </a:r>
          </a:p>
          <a:p>
            <a:pPr algn="ctr"/>
            <a:r>
              <a:rPr lang="pt-BR" sz="1000" dirty="0"/>
              <a:t>Devido à ausência de órgãos com jurisdição internacional capazes de exercer controle sobre a legalidade dos ordenamentos jurídicos de distintos Países e de leis específicas a regulamentar as transações eletrônicas interfronteiriças, as relações comerciais continuaram gerando, cada vez mais, discussões, dúvidas, incertezas e diversos outros questionamentos jurídicos a respeito das transações virtuais, culminando com a insegurança e instabilidade social. </a:t>
            </a:r>
          </a:p>
          <a:p>
            <a:pPr algn="ctr"/>
            <a:r>
              <a:rPr lang="pt-BR" sz="1000" dirty="0"/>
              <a:t>Assim sendo, a exemplo do regulamento sobre uma normativa comum  , debatido no parlamento europeu, propõe-se que esse se estenda aos países, onde houver interesse em celebrar contratos por meios eletrônicos, criando-se, em consequência um órgão com jurisdição universal, dotado de legitimidade para guiar os Estados membros rumo às políticas normativas e sobre elas exercer controle objetivando garantir a segurança jurídica dos atos praticados.</a:t>
            </a:r>
          </a:p>
          <a:p>
            <a:pPr algn="ctr"/>
            <a:br>
              <a:rPr lang="pt-BR" sz="1050" dirty="0"/>
            </a:br>
            <a:endParaRPr lang="pt-BR" sz="1050" dirty="0"/>
          </a:p>
        </p:txBody>
      </p:sp>
    </p:spTree>
    <p:extLst>
      <p:ext uri="{BB962C8B-B14F-4D97-AF65-F5344CB8AC3E}">
        <p14:creationId xmlns:p14="http://schemas.microsoft.com/office/powerpoint/2010/main" val="282389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817389-C928-4569-9043-25F3A4EAA323}"/>
              </a:ext>
            </a:extLst>
          </p:cNvPr>
          <p:cNvSpPr>
            <a:spLocks noGrp="1"/>
          </p:cNvSpPr>
          <p:nvPr>
            <p:ph type="title" idx="4294967295"/>
          </p:nvPr>
        </p:nvSpPr>
        <p:spPr>
          <a:xfrm>
            <a:off x="4808763" y="476209"/>
            <a:ext cx="3845379" cy="1088068"/>
          </a:xfrm>
        </p:spPr>
        <p:txBody>
          <a:bodyPr vert="horz" lIns="91440" tIns="45720" rIns="91440" bIns="45720" rtlCol="0" anchor="b">
            <a:normAutofit/>
          </a:bodyPr>
          <a:lstStyle/>
          <a:p>
            <a:pPr defTabSz="914400"/>
            <a:r>
              <a:rPr lang="en-US" sz="2300" spc="-50"/>
              <a:t>REFLEXÕES EXTRAÍDAS DA LITERATURA MUNDIAL ESPECIALIZADA</a:t>
            </a:r>
          </a:p>
        </p:txBody>
      </p:sp>
      <p:cxnSp>
        <p:nvCxnSpPr>
          <p:cNvPr id="32" name="Straight Connector 3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1564641"/>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3D0AF6AD-1A16-4131-9932-CADDBA50F1BA}"/>
              </a:ext>
            </a:extLst>
          </p:cNvPr>
          <p:cNvSpPr>
            <a:spLocks noGrp="1"/>
          </p:cNvSpPr>
          <p:nvPr>
            <p:ph idx="4294967295"/>
          </p:nvPr>
        </p:nvSpPr>
        <p:spPr>
          <a:xfrm>
            <a:off x="4808763" y="1649185"/>
            <a:ext cx="3845379" cy="2752635"/>
          </a:xfrm>
        </p:spPr>
        <p:txBody>
          <a:bodyPr vert="horz" lIns="0" tIns="45720" rIns="0" bIns="45720" rtlCol="0">
            <a:normAutofit/>
          </a:bodyPr>
          <a:lstStyle/>
          <a:p>
            <a:pPr defTabSz="914400"/>
            <a:r>
              <a:rPr lang="en-US" dirty="0"/>
              <a:t>República hoje, Reino e Império ontem, tais são as mutações fantásticas das cenas vividas pelas nações.
A nação, agora livre, pode ser escravizada amanhã. Em pleno direito do povo, deve defender-se a Magestade da lei, si de um momento a outro um usurpador declarar a sua vontade sobre ela. </a:t>
            </a:r>
          </a:p>
          <a:p>
            <a:pPr defTabSz="914400"/>
            <a:r>
              <a:rPr lang="en-US" dirty="0"/>
              <a:t>
</a:t>
            </a:r>
          </a:p>
        </p:txBody>
      </p:sp>
      <p:sp>
        <p:nvSpPr>
          <p:cNvPr id="34" name="Rectangle 3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m 6">
            <a:extLst>
              <a:ext uri="{FF2B5EF4-FFF2-40B4-BE49-F238E27FC236}">
                <a16:creationId xmlns:a16="http://schemas.microsoft.com/office/drawing/2014/main" id="{C5D9CE86-D872-44C1-9CF6-6F9974770AD0}"/>
              </a:ext>
            </a:extLst>
          </p:cNvPr>
          <p:cNvPicPr>
            <a:picLocks noChangeAspect="1"/>
          </p:cNvPicPr>
          <p:nvPr/>
        </p:nvPicPr>
        <p:blipFill>
          <a:blip r:embed="rId2"/>
          <a:stretch>
            <a:fillRect/>
          </a:stretch>
        </p:blipFill>
        <p:spPr>
          <a:xfrm>
            <a:off x="347038" y="300459"/>
            <a:ext cx="3622980" cy="3666907"/>
          </a:xfrm>
          <a:prstGeom prst="rect">
            <a:avLst/>
          </a:prstGeom>
        </p:spPr>
      </p:pic>
    </p:spTree>
    <p:extLst>
      <p:ext uri="{BB962C8B-B14F-4D97-AF65-F5344CB8AC3E}">
        <p14:creationId xmlns:p14="http://schemas.microsoft.com/office/powerpoint/2010/main" val="3263754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1A0E20DB-A197-41AA-9EB1-AC3AD39131D7}"/>
              </a:ext>
            </a:extLst>
          </p:cNvPr>
          <p:cNvSpPr/>
          <p:nvPr/>
        </p:nvSpPr>
        <p:spPr>
          <a:xfrm>
            <a:off x="5268990" y="4731860"/>
            <a:ext cx="3280330" cy="274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descr="C:\Users\Aspireone\Desktop\Material de apoio - Dubai\Texto e slide\SW11.jpg"/>
          <p:cNvPicPr/>
          <p:nvPr/>
        </p:nvPicPr>
        <p:blipFill rotWithShape="1">
          <a:blip r:embed="rId3">
            <a:extLst>
              <a:ext uri="{28A0092B-C50C-407E-A947-70E740481C1C}">
                <a14:useLocalDpi xmlns:a14="http://schemas.microsoft.com/office/drawing/2010/main" val="0"/>
              </a:ext>
            </a:extLst>
          </a:blip>
          <a:srcRect l="7276" t="2311" r="21036" b="15330"/>
          <a:stretch/>
        </p:blipFill>
        <p:spPr bwMode="auto">
          <a:xfrm rot="16200000">
            <a:off x="2000251" y="-2009690"/>
            <a:ext cx="5143499" cy="9144000"/>
          </a:xfrm>
          <a:prstGeom prst="rect">
            <a:avLst/>
          </a:prstGeom>
          <a:noFill/>
          <a:ln>
            <a:noFill/>
          </a:ln>
          <a:extLst>
            <a:ext uri="{53640926-AAD7-44D8-BBD7-CCE9431645EC}">
              <a14:shadowObscured xmlns:a14="http://schemas.microsoft.com/office/drawing/2010/main"/>
            </a:ext>
          </a:extLst>
        </p:spPr>
      </p:pic>
      <p:sp>
        <p:nvSpPr>
          <p:cNvPr id="5" name="CaixaDeTexto 4">
            <a:extLst>
              <a:ext uri="{FF2B5EF4-FFF2-40B4-BE49-F238E27FC236}">
                <a16:creationId xmlns:a16="http://schemas.microsoft.com/office/drawing/2014/main" id="{858335FB-8914-4DF9-82CA-8C1FDEA035B2}"/>
              </a:ext>
            </a:extLst>
          </p:cNvPr>
          <p:cNvSpPr txBox="1"/>
          <p:nvPr/>
        </p:nvSpPr>
        <p:spPr>
          <a:xfrm>
            <a:off x="4667917" y="4961425"/>
            <a:ext cx="4476084" cy="492443"/>
          </a:xfrm>
          <a:prstGeom prst="rect">
            <a:avLst/>
          </a:prstGeom>
          <a:noFill/>
        </p:spPr>
        <p:txBody>
          <a:bodyPr wrap="square" rtlCol="0">
            <a:spAutoFit/>
          </a:bodyPr>
          <a:lstStyle/>
          <a:p>
            <a:r>
              <a:rPr lang="pt-BR" sz="800" b="1" dirty="0">
                <a:latin typeface="Times New Roman" panose="02020603050405020304" pitchFamily="18" charset="0"/>
                <a:cs typeface="Times New Roman" panose="02020603050405020304" pitchFamily="18" charset="0"/>
              </a:rPr>
              <a:t>RALL, Ted. Snowden: Um herói do nosso tempo . WWF Martins Fontes, 2015. ISBN:8546900027</a:t>
            </a:r>
          </a:p>
          <a:p>
            <a:endParaRPr lang="pt-BR" dirty="0"/>
          </a:p>
        </p:txBody>
      </p:sp>
    </p:spTree>
    <p:extLst>
      <p:ext uri="{BB962C8B-B14F-4D97-AF65-F5344CB8AC3E}">
        <p14:creationId xmlns:p14="http://schemas.microsoft.com/office/powerpoint/2010/main" val="35099101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otalTime>166</TotalTime>
  <Words>1875</Words>
  <Application>Microsoft Office PowerPoint</Application>
  <PresentationFormat>Apresentação na tela (16:9)</PresentationFormat>
  <Paragraphs>88</Paragraphs>
  <Slides>12</Slides>
  <Notes>3</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12</vt:i4>
      </vt:variant>
    </vt:vector>
  </HeadingPairs>
  <TitlesOfParts>
    <vt:vector size="20" baseType="lpstr">
      <vt:lpstr>Algerian</vt:lpstr>
      <vt:lpstr>Arial</vt:lpstr>
      <vt:lpstr>Arial Nova</vt:lpstr>
      <vt:lpstr>Calibri</vt:lpstr>
      <vt:lpstr>Calibri Light</vt:lpstr>
      <vt:lpstr>Times New Roman</vt:lpstr>
      <vt:lpstr>Wingdings</vt:lpstr>
      <vt:lpstr>Retrospectiva</vt:lpstr>
      <vt:lpstr>Apresentação do PowerPoint</vt:lpstr>
      <vt:lpstr>Objetivo </vt:lpstr>
      <vt:lpstr>Provimento nº 38/2021 da CGJ/RS- Admite criptoativos no âmbito notarial e registral. Regulamenta a lavratura de escrituras públicas de permuta de bens imóveis representados digitalmente por tokens. </vt:lpstr>
      <vt:lpstr>SEGURANÇA JURÍDICA PREVENTIVA/INTERNET/FALIBILIDADE TÉCNICO/JURÍDICA- </vt:lpstr>
      <vt:lpstr>Apresentação do PowerPoint</vt:lpstr>
      <vt:lpstr> Hipóteses</vt:lpstr>
      <vt:lpstr>Apresentação do PowerPoint</vt:lpstr>
      <vt:lpstr>REFLEXÕES EXTRAÍDAS DA LITERATURA MUNDIAL ESPECIALIZADA</vt:lpstr>
      <vt:lpstr>Apresentação do PowerPoint</vt:lpstr>
      <vt:lpstr>José de Arimatéia Barbosa</vt:lpstr>
      <vt:lpstr>Referências bibliográficas</vt:lpstr>
      <vt:lpstr>LINKS VISITADOS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Jose de Arimateia Barbosa</dc:creator>
  <cp:lastModifiedBy>Jose de Arimateia Barbosa</cp:lastModifiedBy>
  <cp:revision>16</cp:revision>
  <dcterms:created xsi:type="dcterms:W3CDTF">2023-02-07T13:24:18Z</dcterms:created>
  <dcterms:modified xsi:type="dcterms:W3CDTF">2023-02-13T19:37:46Z</dcterms:modified>
</cp:coreProperties>
</file>